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7772400" cy="100584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p:scale>
          <a:sx n="100" d="100"/>
          <a:sy n="100" d="100"/>
        </p:scale>
        <p:origin x="468" y="-3006"/>
      </p:cViewPr>
      <p:guideLst>
        <p:guide orient="horz" pos="2880"/>
        <p:guide pos="21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20-Jan-22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spcBef>
                <a:spcPts val="450"/>
              </a:spcBef>
            </a:pPr>
            <a:fld id="{81D60167-4931-47E6-BA6A-407CBD079E47}" type="slidenum">
              <a:rPr dirty="0"/>
              <a:pPr marL="38100">
                <a:lnSpc>
                  <a:spcPct val="100000"/>
                </a:lnSpc>
                <a:spcBef>
                  <a:spcPts val="450"/>
                </a:spcBef>
              </a:pPr>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20-Jan-22</a:t>
            </a:fld>
            <a:endParaRPr lang="en-US"/>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spcBef>
                <a:spcPts val="450"/>
              </a:spcBef>
            </a:pPr>
            <a:fld id="{81D60167-4931-47E6-BA6A-407CBD079E47}" type="slidenum">
              <a:rPr dirty="0"/>
              <a:pPr marL="38100">
                <a:lnSpc>
                  <a:spcPct val="100000"/>
                </a:lnSpc>
                <a:spcBef>
                  <a:spcPts val="450"/>
                </a:spcBef>
              </a:pPr>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Times New Roman"/>
                <a:cs typeface="Times New Roman"/>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20-Jan-22</a:t>
            </a:fld>
            <a:endParaRPr lang="en-US"/>
          </a:p>
        </p:txBody>
      </p:sp>
      <p:sp>
        <p:nvSpPr>
          <p:cNvPr id="7" name="Holder 7"/>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spcBef>
                <a:spcPts val="450"/>
              </a:spcBef>
            </a:pPr>
            <a:fld id="{81D60167-4931-47E6-BA6A-407CBD079E47}" type="slidenum">
              <a:rPr dirty="0"/>
              <a:pPr marL="38100">
                <a:lnSpc>
                  <a:spcPct val="100000"/>
                </a:lnSpc>
                <a:spcBef>
                  <a:spcPts val="450"/>
                </a:spcBef>
              </a:pPr>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chemeClr val="tx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20-Jan-22</a:t>
            </a:fld>
            <a:endParaRPr lang="en-US"/>
          </a:p>
        </p:txBody>
      </p:sp>
      <p:sp>
        <p:nvSpPr>
          <p:cNvPr id="5" name="Holder 5"/>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spcBef>
                <a:spcPts val="450"/>
              </a:spcBef>
            </a:pPr>
            <a:fld id="{81D60167-4931-47E6-BA6A-407CBD079E47}" type="slidenum">
              <a:rPr dirty="0"/>
              <a:pPr marL="38100">
                <a:lnSpc>
                  <a:spcPct val="100000"/>
                </a:lnSpc>
                <a:spcBef>
                  <a:spcPts val="450"/>
                </a:spcBef>
              </a:pPr>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20-Jan-22</a:t>
            </a:fld>
            <a:endParaRPr lang="en-US"/>
          </a:p>
        </p:txBody>
      </p:sp>
      <p:sp>
        <p:nvSpPr>
          <p:cNvPr id="4" name="Holder 4"/>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spcBef>
                <a:spcPts val="450"/>
              </a:spcBef>
            </a:pPr>
            <a:fld id="{81D60167-4931-47E6-BA6A-407CBD079E47}" type="slidenum">
              <a:rPr dirty="0"/>
              <a:pPr marL="38100">
                <a:lnSpc>
                  <a:spcPct val="100000"/>
                </a:lnSpc>
                <a:spcBef>
                  <a:spcPts val="450"/>
                </a:spcBef>
              </a:pPr>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04875" y="780431"/>
            <a:ext cx="5962650" cy="907414"/>
          </a:xfrm>
          <a:prstGeom prst="rect">
            <a:avLst/>
          </a:prstGeom>
        </p:spPr>
        <p:txBody>
          <a:bodyPr wrap="square" lIns="0" tIns="0" rIns="0" bIns="0">
            <a:spAutoFit/>
          </a:bodyPr>
          <a:lstStyle>
            <a:lvl1pPr>
              <a:defRPr sz="3000" b="0" i="0">
                <a:solidFill>
                  <a:schemeClr val="tx1"/>
                </a:solidFill>
                <a:latin typeface="Times New Roman"/>
                <a:cs typeface="Times New Roman"/>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2642616" y="9354312"/>
            <a:ext cx="2487168" cy="50292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20-Jan-22</a:t>
            </a:fld>
            <a:endParaRPr lang="en-US"/>
          </a:p>
        </p:txBody>
      </p:sp>
      <p:sp>
        <p:nvSpPr>
          <p:cNvPr id="6" name="Holder 6"/>
          <p:cNvSpPr>
            <a:spLocks noGrp="1"/>
          </p:cNvSpPr>
          <p:nvPr>
            <p:ph type="sldNum" sz="quarter" idx="7"/>
          </p:nvPr>
        </p:nvSpPr>
        <p:spPr>
          <a:xfrm>
            <a:off x="4196594" y="8899754"/>
            <a:ext cx="217804" cy="224154"/>
          </a:xfrm>
          <a:prstGeom prst="rect">
            <a:avLst/>
          </a:prstGeom>
        </p:spPr>
        <p:txBody>
          <a:bodyPr wrap="square" lIns="0" tIns="0" rIns="0" bIns="0">
            <a:spAutoFit/>
          </a:bodyPr>
          <a:lstStyle>
            <a:lvl1pPr>
              <a:defRPr sz="1000" b="0" i="0">
                <a:solidFill>
                  <a:schemeClr val="tx1"/>
                </a:solidFill>
                <a:latin typeface="Arial"/>
                <a:cs typeface="Arial"/>
              </a:defRPr>
            </a:lvl1pPr>
          </a:lstStyle>
          <a:p>
            <a:pPr marL="38100">
              <a:lnSpc>
                <a:spcPct val="100000"/>
              </a:lnSpc>
              <a:spcBef>
                <a:spcPts val="450"/>
              </a:spcBef>
            </a:pPr>
            <a:fld id="{81D60167-4931-47E6-BA6A-407CBD079E47}" type="slidenum">
              <a:rPr dirty="0"/>
              <a:pPr marL="38100">
                <a:lnSpc>
                  <a:spcPct val="100000"/>
                </a:lnSpc>
                <a:spcBef>
                  <a:spcPts val="450"/>
                </a:spcBef>
              </a:pPr>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codeforces.com/" TargetMode="External"/><Relationship Id="rId2" Type="http://schemas.openxmlformats.org/officeDocument/2006/relationships/hyperlink" Target="http://vjude.net/"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hyperlink" Target="https://www.php.net/manual/en/index.php" TargetMode="External"/><Relationship Id="rId3" Type="http://schemas.openxmlformats.org/officeDocument/2006/relationships/hyperlink" Target="https://vjudge.net/" TargetMode="External"/><Relationship Id="rId7" Type="http://schemas.openxmlformats.org/officeDocument/2006/relationships/hyperlink" Target="https://app.diagrams.net/" TargetMode="External"/><Relationship Id="rId2" Type="http://schemas.openxmlformats.org/officeDocument/2006/relationships/hyperlink" Target="https://codeforces.com/" TargetMode="External"/><Relationship Id="rId1" Type="http://schemas.openxmlformats.org/officeDocument/2006/relationships/slideLayout" Target="../slideLayouts/slideLayout5.xml"/><Relationship Id="rId6" Type="http://schemas.openxmlformats.org/officeDocument/2006/relationships/hyperlink" Target="https://www.shafaetsplanet.com/" TargetMode="External"/><Relationship Id="rId11" Type="http://schemas.openxmlformats.org/officeDocument/2006/relationships/hyperlink" Target="https://www.db-book.com/db6/slide-dir/index.html" TargetMode="External"/><Relationship Id="rId5" Type="http://schemas.openxmlformats.org/officeDocument/2006/relationships/hyperlink" Target="http://cp-algorithms.com/" TargetMode="External"/><Relationship Id="rId10" Type="http://schemas.openxmlformats.org/officeDocument/2006/relationships/hyperlink" Target="https://creately.com/" TargetMode="External"/><Relationship Id="rId4" Type="http://schemas.openxmlformats.org/officeDocument/2006/relationships/hyperlink" Target="https://www.stopstalk.com/" TargetMode="External"/><Relationship Id="rId9" Type="http://schemas.openxmlformats.org/officeDocument/2006/relationships/hyperlink" Target="https://getbootstrap.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4875" y="780431"/>
            <a:ext cx="5242560" cy="907415"/>
          </a:xfrm>
          <a:prstGeom prst="rect">
            <a:avLst/>
          </a:prstGeom>
        </p:spPr>
        <p:txBody>
          <a:bodyPr vert="horz" wrap="square" lIns="0" tIns="106680" rIns="0" bIns="0" rtlCol="0">
            <a:spAutoFit/>
          </a:bodyPr>
          <a:lstStyle/>
          <a:p>
            <a:pPr marL="12700">
              <a:lnSpc>
                <a:spcPct val="100000"/>
              </a:lnSpc>
              <a:spcBef>
                <a:spcPts val="840"/>
              </a:spcBef>
            </a:pPr>
            <a:r>
              <a:rPr dirty="0"/>
              <a:t>North East University</a:t>
            </a:r>
            <a:r>
              <a:rPr spc="-100" dirty="0"/>
              <a:t> </a:t>
            </a:r>
            <a:r>
              <a:rPr dirty="0"/>
              <a:t>Bangladesh</a:t>
            </a:r>
          </a:p>
          <a:p>
            <a:pPr marL="269875">
              <a:lnSpc>
                <a:spcPct val="100000"/>
              </a:lnSpc>
              <a:spcBef>
                <a:spcPts val="445"/>
              </a:spcBef>
            </a:pPr>
            <a:r>
              <a:rPr sz="1800" dirty="0"/>
              <a:t>Department of Computer Science and</a:t>
            </a:r>
            <a:r>
              <a:rPr sz="1800" spc="-50" dirty="0"/>
              <a:t> </a:t>
            </a:r>
            <a:r>
              <a:rPr sz="1800" dirty="0"/>
              <a:t>Engineering</a:t>
            </a:r>
            <a:endParaRPr sz="1800"/>
          </a:p>
        </p:txBody>
      </p:sp>
      <p:sp>
        <p:nvSpPr>
          <p:cNvPr id="3" name="object 3"/>
          <p:cNvSpPr txBox="1"/>
          <p:nvPr/>
        </p:nvSpPr>
        <p:spPr>
          <a:xfrm>
            <a:off x="2838450" y="4767178"/>
            <a:ext cx="1678939" cy="566822"/>
          </a:xfrm>
          <a:prstGeom prst="rect">
            <a:avLst/>
          </a:prstGeom>
        </p:spPr>
        <p:txBody>
          <a:bodyPr vert="horz" wrap="square" lIns="0" tIns="12700" rIns="0" bIns="0" rtlCol="0">
            <a:spAutoFit/>
          </a:bodyPr>
          <a:lstStyle/>
          <a:p>
            <a:pPr algn="ctr">
              <a:lnSpc>
                <a:spcPct val="100000"/>
              </a:lnSpc>
              <a:spcBef>
                <a:spcPts val="100"/>
              </a:spcBef>
            </a:pPr>
            <a:r>
              <a:rPr lang="en-US" b="1" dirty="0" smtClean="0">
                <a:latin typeface="Times New Roman"/>
                <a:cs typeface="Times New Roman"/>
              </a:rPr>
              <a:t>He &amp; </a:t>
            </a:r>
            <a:r>
              <a:rPr lang="en-US" b="1" dirty="0">
                <a:latin typeface="Times New Roman"/>
                <a:cs typeface="Times New Roman"/>
              </a:rPr>
              <a:t>S</a:t>
            </a:r>
            <a:r>
              <a:rPr lang="en-US" b="1" dirty="0" smtClean="0">
                <a:latin typeface="Times New Roman"/>
                <a:cs typeface="Times New Roman"/>
              </a:rPr>
              <a:t>he Mart</a:t>
            </a:r>
            <a:endParaRPr sz="2250" dirty="0">
              <a:latin typeface="Times New Roman"/>
              <a:cs typeface="Times New Roman"/>
            </a:endParaRPr>
          </a:p>
          <a:p>
            <a:pPr marL="6985" algn="ctr">
              <a:lnSpc>
                <a:spcPct val="100000"/>
              </a:lnSpc>
            </a:pPr>
            <a:r>
              <a:rPr sz="1800" b="1" dirty="0">
                <a:latin typeface="Times New Roman"/>
                <a:cs typeface="Times New Roman"/>
              </a:rPr>
              <a:t>By</a:t>
            </a:r>
            <a:endParaRPr sz="1800" dirty="0">
              <a:latin typeface="Times New Roman"/>
              <a:cs typeface="Times New Roman"/>
            </a:endParaRPr>
          </a:p>
        </p:txBody>
      </p:sp>
      <p:sp>
        <p:nvSpPr>
          <p:cNvPr id="5" name="object 5"/>
          <p:cNvSpPr txBox="1"/>
          <p:nvPr/>
        </p:nvSpPr>
        <p:spPr>
          <a:xfrm>
            <a:off x="2438400" y="5599603"/>
            <a:ext cx="2297747" cy="1046440"/>
          </a:xfrm>
          <a:prstGeom prst="rect">
            <a:avLst/>
          </a:prstGeom>
        </p:spPr>
        <p:txBody>
          <a:bodyPr vert="horz" wrap="square" lIns="0" tIns="12700" rIns="0" bIns="0" rtlCol="0">
            <a:spAutoFit/>
          </a:bodyPr>
          <a:lstStyle/>
          <a:p>
            <a:pPr marL="38100" marR="30480" indent="316230" algn="ctr">
              <a:lnSpc>
                <a:spcPct val="110100"/>
              </a:lnSpc>
              <a:spcBef>
                <a:spcPts val="100"/>
              </a:spcBef>
            </a:pPr>
            <a:r>
              <a:rPr sz="1500" dirty="0">
                <a:latin typeface="Times New Roman"/>
                <a:cs typeface="Times New Roman"/>
              </a:rPr>
              <a:t>Anwar Hossain  </a:t>
            </a:r>
            <a:endParaRPr lang="en-US" sz="1500" dirty="0" smtClean="0">
              <a:latin typeface="Times New Roman"/>
              <a:cs typeface="Times New Roman"/>
            </a:endParaRPr>
          </a:p>
          <a:p>
            <a:pPr marL="38100" marR="30480" indent="316230" algn="ctr">
              <a:lnSpc>
                <a:spcPct val="110100"/>
              </a:lnSpc>
              <a:spcBef>
                <a:spcPts val="100"/>
              </a:spcBef>
            </a:pPr>
            <a:r>
              <a:rPr sz="1500" dirty="0" smtClean="0">
                <a:latin typeface="Times New Roman"/>
                <a:cs typeface="Times New Roman"/>
              </a:rPr>
              <a:t>Reg</a:t>
            </a:r>
            <a:r>
              <a:rPr sz="1500" dirty="0">
                <a:latin typeface="Times New Roman"/>
                <a:cs typeface="Times New Roman"/>
              </a:rPr>
              <a:t>. No:</a:t>
            </a:r>
            <a:r>
              <a:rPr sz="1500" spc="-100" dirty="0">
                <a:latin typeface="Times New Roman"/>
                <a:cs typeface="Times New Roman"/>
              </a:rPr>
              <a:t> </a:t>
            </a:r>
            <a:r>
              <a:rPr sz="1500" dirty="0">
                <a:latin typeface="Times New Roman"/>
                <a:cs typeface="Times New Roman"/>
              </a:rPr>
              <a:t>170303020102</a:t>
            </a:r>
          </a:p>
          <a:p>
            <a:pPr marL="156210" algn="ctr">
              <a:lnSpc>
                <a:spcPct val="100000"/>
              </a:lnSpc>
              <a:spcBef>
                <a:spcPts val="145"/>
              </a:spcBef>
            </a:pPr>
            <a:r>
              <a:rPr sz="1500" dirty="0">
                <a:latin typeface="Times New Roman"/>
                <a:cs typeface="Times New Roman"/>
              </a:rPr>
              <a:t>B.Sc.(Engg.) in</a:t>
            </a:r>
            <a:r>
              <a:rPr sz="1500" spc="-100" dirty="0">
                <a:latin typeface="Times New Roman"/>
                <a:cs typeface="Times New Roman"/>
              </a:rPr>
              <a:t> </a:t>
            </a:r>
            <a:r>
              <a:rPr sz="1500" dirty="0">
                <a:latin typeface="Times New Roman"/>
                <a:cs typeface="Times New Roman"/>
              </a:rPr>
              <a:t>CSE</a:t>
            </a:r>
          </a:p>
          <a:p>
            <a:pPr marL="184785" algn="ctr">
              <a:lnSpc>
                <a:spcPct val="100000"/>
              </a:lnSpc>
              <a:spcBef>
                <a:spcPts val="250"/>
              </a:spcBef>
            </a:pPr>
            <a:r>
              <a:rPr sz="1500" spc="-5" dirty="0">
                <a:latin typeface="Times New Roman"/>
                <a:cs typeface="Times New Roman"/>
              </a:rPr>
              <a:t>5</a:t>
            </a:r>
            <a:r>
              <a:rPr sz="1500" spc="-7" baseline="34722" dirty="0">
                <a:latin typeface="Times New Roman"/>
                <a:cs typeface="Times New Roman"/>
              </a:rPr>
              <a:t>th  </a:t>
            </a:r>
            <a:r>
              <a:rPr sz="1500" dirty="0">
                <a:latin typeface="Times New Roman"/>
                <a:cs typeface="Times New Roman"/>
              </a:rPr>
              <a:t>year </a:t>
            </a:r>
            <a:r>
              <a:rPr sz="1500" spc="-5" dirty="0">
                <a:latin typeface="Times New Roman"/>
                <a:cs typeface="Times New Roman"/>
              </a:rPr>
              <a:t>1</a:t>
            </a:r>
            <a:r>
              <a:rPr sz="1500" spc="-7" baseline="34722" dirty="0">
                <a:latin typeface="Times New Roman"/>
                <a:cs typeface="Times New Roman"/>
              </a:rPr>
              <a:t>st</a:t>
            </a:r>
            <a:r>
              <a:rPr sz="1500" spc="-120" baseline="34722" dirty="0">
                <a:latin typeface="Times New Roman"/>
                <a:cs typeface="Times New Roman"/>
              </a:rPr>
              <a:t> </a:t>
            </a:r>
            <a:r>
              <a:rPr sz="1500" dirty="0">
                <a:latin typeface="Times New Roman"/>
                <a:cs typeface="Times New Roman"/>
              </a:rPr>
              <a:t>semester</a:t>
            </a:r>
          </a:p>
        </p:txBody>
      </p:sp>
      <p:sp>
        <p:nvSpPr>
          <p:cNvPr id="6" name="object 6"/>
          <p:cNvSpPr txBox="1"/>
          <p:nvPr/>
        </p:nvSpPr>
        <p:spPr>
          <a:xfrm>
            <a:off x="1447800" y="7080885"/>
            <a:ext cx="3886200" cy="1150956"/>
          </a:xfrm>
          <a:prstGeom prst="rect">
            <a:avLst/>
          </a:prstGeom>
        </p:spPr>
        <p:txBody>
          <a:bodyPr vert="horz" wrap="square" lIns="0" tIns="52705" rIns="0" bIns="0" rtlCol="0">
            <a:spAutoFit/>
          </a:bodyPr>
          <a:lstStyle/>
          <a:p>
            <a:pPr marL="556895" algn="ctr">
              <a:lnSpc>
                <a:spcPct val="100000"/>
              </a:lnSpc>
              <a:spcBef>
                <a:spcPts val="415"/>
              </a:spcBef>
            </a:pPr>
            <a:r>
              <a:rPr sz="1800" b="1" dirty="0">
                <a:latin typeface="Times New Roman"/>
                <a:cs typeface="Times New Roman"/>
              </a:rPr>
              <a:t>Supervised</a:t>
            </a:r>
            <a:r>
              <a:rPr sz="1800" b="1" spc="-10" dirty="0">
                <a:latin typeface="Times New Roman"/>
                <a:cs typeface="Times New Roman"/>
              </a:rPr>
              <a:t> </a:t>
            </a:r>
            <a:r>
              <a:rPr sz="1800" b="1" dirty="0">
                <a:latin typeface="Times New Roman"/>
                <a:cs typeface="Times New Roman"/>
              </a:rPr>
              <a:t>By</a:t>
            </a:r>
            <a:endParaRPr sz="1800" dirty="0">
              <a:latin typeface="Times New Roman"/>
              <a:cs typeface="Times New Roman"/>
            </a:endParaRPr>
          </a:p>
          <a:p>
            <a:pPr marL="451484" algn="ctr">
              <a:lnSpc>
                <a:spcPct val="100000"/>
              </a:lnSpc>
              <a:spcBef>
                <a:spcPts val="265"/>
              </a:spcBef>
            </a:pPr>
            <a:r>
              <a:rPr sz="1500" dirty="0">
                <a:latin typeface="Times New Roman"/>
                <a:cs typeface="Times New Roman"/>
              </a:rPr>
              <a:t>Pranta</a:t>
            </a:r>
            <a:r>
              <a:rPr sz="1500" spc="-5" dirty="0">
                <a:latin typeface="Times New Roman"/>
                <a:cs typeface="Times New Roman"/>
              </a:rPr>
              <a:t> </a:t>
            </a:r>
            <a:r>
              <a:rPr sz="1500" dirty="0">
                <a:latin typeface="Times New Roman"/>
                <a:cs typeface="Times New Roman"/>
              </a:rPr>
              <a:t>Sarker</a:t>
            </a:r>
          </a:p>
          <a:p>
            <a:pPr marL="636270" algn="ctr">
              <a:lnSpc>
                <a:spcPct val="100000"/>
              </a:lnSpc>
              <a:spcBef>
                <a:spcPts val="520"/>
              </a:spcBef>
            </a:pPr>
            <a:r>
              <a:rPr sz="1500" dirty="0">
                <a:latin typeface="Times New Roman"/>
                <a:cs typeface="Times New Roman"/>
              </a:rPr>
              <a:t>Lecturer</a:t>
            </a:r>
          </a:p>
          <a:p>
            <a:pPr algn="ctr">
              <a:lnSpc>
                <a:spcPct val="100000"/>
              </a:lnSpc>
              <a:spcBef>
                <a:spcPts val="185"/>
              </a:spcBef>
            </a:pPr>
            <a:r>
              <a:rPr sz="1500" dirty="0">
                <a:latin typeface="Times New Roman"/>
                <a:cs typeface="Times New Roman"/>
              </a:rPr>
              <a:t>Department of Computer Science and</a:t>
            </a:r>
            <a:r>
              <a:rPr sz="1500" spc="-95" dirty="0">
                <a:latin typeface="Times New Roman"/>
                <a:cs typeface="Times New Roman"/>
              </a:rPr>
              <a:t> </a:t>
            </a:r>
            <a:r>
              <a:rPr sz="1500" dirty="0">
                <a:latin typeface="Times New Roman"/>
                <a:cs typeface="Times New Roman"/>
              </a:rPr>
              <a:t>Engineering</a:t>
            </a:r>
          </a:p>
        </p:txBody>
      </p:sp>
      <p:sp>
        <p:nvSpPr>
          <p:cNvPr id="7" name="object 7"/>
          <p:cNvSpPr/>
          <p:nvPr/>
        </p:nvSpPr>
        <p:spPr>
          <a:xfrm>
            <a:off x="2527300" y="1986838"/>
            <a:ext cx="2381250" cy="25527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2</a:t>
            </a:r>
            <a:endParaRPr sz="1100">
              <a:latin typeface="Times New Roman"/>
              <a:cs typeface="Times New Roman"/>
            </a:endParaRPr>
          </a:p>
        </p:txBody>
      </p:sp>
      <p:sp>
        <p:nvSpPr>
          <p:cNvPr id="2" name="object 2"/>
          <p:cNvSpPr txBox="1"/>
          <p:nvPr/>
        </p:nvSpPr>
        <p:spPr>
          <a:xfrm>
            <a:off x="904875" y="885447"/>
            <a:ext cx="6638925" cy="655828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1.3</a:t>
            </a:r>
            <a:r>
              <a:rPr sz="1400" b="1" spc="175" dirty="0">
                <a:latin typeface="Times New Roman"/>
                <a:cs typeface="Times New Roman"/>
              </a:rPr>
              <a:t> </a:t>
            </a:r>
            <a:r>
              <a:rPr sz="1400" b="1" spc="-10" dirty="0">
                <a:latin typeface="Times New Roman"/>
                <a:cs typeface="Times New Roman"/>
              </a:rPr>
              <a:t>Features</a:t>
            </a:r>
            <a:endParaRPr sz="1400">
              <a:latin typeface="Times New Roman"/>
              <a:cs typeface="Times New Roman"/>
            </a:endParaRPr>
          </a:p>
          <a:p>
            <a:pPr>
              <a:lnSpc>
                <a:spcPct val="100000"/>
              </a:lnSpc>
              <a:spcBef>
                <a:spcPts val="55"/>
              </a:spcBef>
            </a:pPr>
            <a:endParaRPr sz="1250">
              <a:latin typeface="Times New Roman"/>
              <a:cs typeface="Times New Roman"/>
            </a:endParaRPr>
          </a:p>
          <a:p>
            <a:pPr marL="184150" indent="-171450">
              <a:lnSpc>
                <a:spcPct val="100000"/>
              </a:lnSpc>
              <a:buFont typeface="Arial"/>
              <a:buChar char="●"/>
              <a:tabLst>
                <a:tab pos="184150" algn="l"/>
              </a:tabLst>
            </a:pPr>
            <a:r>
              <a:rPr sz="1200" dirty="0">
                <a:latin typeface="Times New Roman"/>
                <a:cs typeface="Times New Roman"/>
              </a:rPr>
              <a:t>Conducting the registration through filling up registration</a:t>
            </a:r>
            <a:r>
              <a:rPr sz="1200" spc="-10" dirty="0">
                <a:latin typeface="Times New Roman"/>
                <a:cs typeface="Times New Roman"/>
              </a:rPr>
              <a:t> </a:t>
            </a:r>
            <a:r>
              <a:rPr sz="1200" dirty="0">
                <a:latin typeface="Times New Roman"/>
                <a:cs typeface="Times New Roman"/>
              </a:rPr>
              <a:t>forms.</a:t>
            </a:r>
            <a:endParaRPr sz="1200">
              <a:latin typeface="Times New Roman"/>
              <a:cs typeface="Times New Roman"/>
            </a:endParaRPr>
          </a:p>
          <a:p>
            <a:pPr>
              <a:lnSpc>
                <a:spcPct val="100000"/>
              </a:lnSpc>
              <a:spcBef>
                <a:spcPts val="50"/>
              </a:spcBef>
              <a:buFont typeface="Arial"/>
              <a:buChar char="●"/>
            </a:pPr>
            <a:endParaRPr sz="1250">
              <a:latin typeface="Times New Roman"/>
              <a:cs typeface="Times New Roman"/>
            </a:endParaRPr>
          </a:p>
          <a:p>
            <a:pPr marL="184150" indent="-171450">
              <a:lnSpc>
                <a:spcPct val="100000"/>
              </a:lnSpc>
              <a:buFont typeface="Arial"/>
              <a:buChar char="●"/>
              <a:tabLst>
                <a:tab pos="184150" algn="l"/>
              </a:tabLst>
            </a:pPr>
            <a:r>
              <a:rPr sz="1200" dirty="0">
                <a:latin typeface="Times New Roman"/>
                <a:cs typeface="Times New Roman"/>
              </a:rPr>
              <a:t>A straightforward login</a:t>
            </a:r>
            <a:r>
              <a:rPr sz="1200" spc="-75" dirty="0">
                <a:latin typeface="Times New Roman"/>
                <a:cs typeface="Times New Roman"/>
              </a:rPr>
              <a:t> </a:t>
            </a:r>
            <a:r>
              <a:rPr sz="1200" dirty="0">
                <a:latin typeface="Times New Roman"/>
                <a:cs typeface="Times New Roman"/>
              </a:rPr>
              <a:t>system.</a:t>
            </a:r>
            <a:endParaRPr sz="1200">
              <a:latin typeface="Times New Roman"/>
              <a:cs typeface="Times New Roman"/>
            </a:endParaRPr>
          </a:p>
          <a:p>
            <a:pPr>
              <a:lnSpc>
                <a:spcPct val="100000"/>
              </a:lnSpc>
              <a:spcBef>
                <a:spcPts val="55"/>
              </a:spcBef>
              <a:buFont typeface="Arial"/>
              <a:buChar char="●"/>
            </a:pPr>
            <a:endParaRPr sz="1250">
              <a:latin typeface="Times New Roman"/>
              <a:cs typeface="Times New Roman"/>
            </a:endParaRPr>
          </a:p>
          <a:p>
            <a:pPr marL="184150" indent="-171450">
              <a:lnSpc>
                <a:spcPct val="100000"/>
              </a:lnSpc>
              <a:buFont typeface="Arial"/>
              <a:buChar char="●"/>
              <a:tabLst>
                <a:tab pos="184150" algn="l"/>
              </a:tabLst>
            </a:pPr>
            <a:r>
              <a:rPr sz="1200" dirty="0">
                <a:latin typeface="Times New Roman"/>
                <a:cs typeface="Times New Roman"/>
              </a:rPr>
              <a:t>Every webpage containing the only necessary information, no unnecessary</a:t>
            </a:r>
            <a:r>
              <a:rPr sz="1200" spc="-20" dirty="0">
                <a:latin typeface="Times New Roman"/>
                <a:cs typeface="Times New Roman"/>
              </a:rPr>
              <a:t> </a:t>
            </a:r>
            <a:r>
              <a:rPr sz="1200" spc="-5" dirty="0">
                <a:latin typeface="Times New Roman"/>
                <a:cs typeface="Times New Roman"/>
              </a:rPr>
              <a:t>stuff.</a:t>
            </a:r>
            <a:endParaRPr sz="1200">
              <a:latin typeface="Times New Roman"/>
              <a:cs typeface="Times New Roman"/>
            </a:endParaRPr>
          </a:p>
          <a:p>
            <a:pPr>
              <a:lnSpc>
                <a:spcPct val="100000"/>
              </a:lnSpc>
              <a:spcBef>
                <a:spcPts val="50"/>
              </a:spcBef>
              <a:buFont typeface="Arial"/>
              <a:buChar char="●"/>
            </a:pPr>
            <a:endParaRPr sz="1250">
              <a:latin typeface="Times New Roman"/>
              <a:cs typeface="Times New Roman"/>
            </a:endParaRPr>
          </a:p>
          <a:p>
            <a:pPr marL="184150" indent="-171450">
              <a:lnSpc>
                <a:spcPct val="100000"/>
              </a:lnSpc>
              <a:spcBef>
                <a:spcPts val="5"/>
              </a:spcBef>
              <a:buFont typeface="Arial"/>
              <a:buChar char="●"/>
              <a:tabLst>
                <a:tab pos="184150" algn="l"/>
              </a:tabLst>
            </a:pPr>
            <a:r>
              <a:rPr sz="1200" dirty="0">
                <a:latin typeface="Times New Roman"/>
                <a:cs typeface="Times New Roman"/>
              </a:rPr>
              <a:t>Profile viewing for every user(his/her own and others</a:t>
            </a:r>
            <a:r>
              <a:rPr sz="1200" spc="-10" dirty="0">
                <a:latin typeface="Times New Roman"/>
                <a:cs typeface="Times New Roman"/>
              </a:rPr>
              <a:t> </a:t>
            </a:r>
            <a:r>
              <a:rPr sz="1200" dirty="0">
                <a:latin typeface="Times New Roman"/>
                <a:cs typeface="Times New Roman"/>
              </a:rPr>
              <a:t>also).</a:t>
            </a:r>
            <a:endParaRPr sz="1200">
              <a:latin typeface="Times New Roman"/>
              <a:cs typeface="Times New Roman"/>
            </a:endParaRPr>
          </a:p>
          <a:p>
            <a:pPr>
              <a:lnSpc>
                <a:spcPct val="100000"/>
              </a:lnSpc>
              <a:spcBef>
                <a:spcPts val="50"/>
              </a:spcBef>
              <a:buFont typeface="Arial"/>
              <a:buChar char="●"/>
            </a:pPr>
            <a:endParaRPr sz="1250">
              <a:latin typeface="Times New Roman"/>
              <a:cs typeface="Times New Roman"/>
            </a:endParaRPr>
          </a:p>
          <a:p>
            <a:pPr marL="184150" indent="-171450">
              <a:lnSpc>
                <a:spcPct val="100000"/>
              </a:lnSpc>
              <a:buFont typeface="Arial"/>
              <a:buChar char="●"/>
              <a:tabLst>
                <a:tab pos="184150" algn="l"/>
              </a:tabLst>
            </a:pPr>
            <a:r>
              <a:rPr sz="1200" dirty="0">
                <a:latin typeface="Times New Roman"/>
                <a:cs typeface="Times New Roman"/>
              </a:rPr>
              <a:t>Updating the profile information in</a:t>
            </a:r>
            <a:r>
              <a:rPr sz="1200" spc="-5" dirty="0">
                <a:latin typeface="Times New Roman"/>
                <a:cs typeface="Times New Roman"/>
              </a:rPr>
              <a:t> </a:t>
            </a:r>
            <a:r>
              <a:rPr sz="1200" dirty="0">
                <a:latin typeface="Times New Roman"/>
                <a:cs typeface="Times New Roman"/>
              </a:rPr>
              <a:t>need.</a:t>
            </a:r>
            <a:endParaRPr sz="1200">
              <a:latin typeface="Times New Roman"/>
              <a:cs typeface="Times New Roman"/>
            </a:endParaRPr>
          </a:p>
          <a:p>
            <a:pPr>
              <a:lnSpc>
                <a:spcPct val="100000"/>
              </a:lnSpc>
              <a:spcBef>
                <a:spcPts val="50"/>
              </a:spcBef>
              <a:buFont typeface="Arial"/>
              <a:buChar char="●"/>
            </a:pPr>
            <a:endParaRPr sz="1250">
              <a:latin typeface="Times New Roman"/>
              <a:cs typeface="Times New Roman"/>
            </a:endParaRPr>
          </a:p>
          <a:p>
            <a:pPr marL="184150" indent="-171450">
              <a:lnSpc>
                <a:spcPct val="100000"/>
              </a:lnSpc>
              <a:spcBef>
                <a:spcPts val="5"/>
              </a:spcBef>
              <a:buFont typeface="Arial"/>
              <a:buChar char="●"/>
              <a:tabLst>
                <a:tab pos="184150" algn="l"/>
              </a:tabLst>
            </a:pPr>
            <a:r>
              <a:rPr sz="1200" dirty="0">
                <a:latin typeface="Times New Roman"/>
                <a:cs typeface="Times New Roman"/>
              </a:rPr>
              <a:t>Solve </a:t>
            </a:r>
            <a:r>
              <a:rPr sz="1200" spc="-5" dirty="0">
                <a:latin typeface="Times New Roman"/>
                <a:cs typeface="Times New Roman"/>
              </a:rPr>
              <a:t>different </a:t>
            </a:r>
            <a:r>
              <a:rPr sz="1200" dirty="0">
                <a:latin typeface="Times New Roman"/>
                <a:cs typeface="Times New Roman"/>
              </a:rPr>
              <a:t>categorized problems with three several </a:t>
            </a:r>
            <a:r>
              <a:rPr sz="1200" spc="-5" dirty="0">
                <a:latin typeface="Times New Roman"/>
                <a:cs typeface="Times New Roman"/>
              </a:rPr>
              <a:t>difficulty </a:t>
            </a:r>
            <a:r>
              <a:rPr sz="1200" dirty="0">
                <a:latin typeface="Times New Roman"/>
                <a:cs typeface="Times New Roman"/>
              </a:rPr>
              <a:t>levels </a:t>
            </a:r>
            <a:r>
              <a:rPr sz="1200" spc="-15" dirty="0">
                <a:latin typeface="Times New Roman"/>
                <a:cs typeface="Times New Roman"/>
              </a:rPr>
              <a:t>(Easy, </a:t>
            </a:r>
            <a:r>
              <a:rPr sz="1200" dirty="0">
                <a:latin typeface="Times New Roman"/>
                <a:cs typeface="Times New Roman"/>
              </a:rPr>
              <a:t>Medium &amp; Hard).</a:t>
            </a:r>
            <a:endParaRPr sz="1200">
              <a:latin typeface="Times New Roman"/>
              <a:cs typeface="Times New Roman"/>
            </a:endParaRPr>
          </a:p>
          <a:p>
            <a:pPr>
              <a:lnSpc>
                <a:spcPct val="100000"/>
              </a:lnSpc>
              <a:spcBef>
                <a:spcPts val="50"/>
              </a:spcBef>
              <a:buFont typeface="Arial"/>
              <a:buChar char="●"/>
            </a:pPr>
            <a:endParaRPr sz="1250">
              <a:latin typeface="Times New Roman"/>
              <a:cs typeface="Times New Roman"/>
            </a:endParaRPr>
          </a:p>
          <a:p>
            <a:pPr marL="184150" indent="-171450">
              <a:lnSpc>
                <a:spcPct val="100000"/>
              </a:lnSpc>
              <a:buFont typeface="Arial"/>
              <a:buChar char="●"/>
              <a:tabLst>
                <a:tab pos="184150" algn="l"/>
              </a:tabLst>
            </a:pPr>
            <a:r>
              <a:rPr sz="1200" dirty="0">
                <a:latin typeface="Times New Roman"/>
                <a:cs typeface="Times New Roman"/>
              </a:rPr>
              <a:t>A global rank list of all users sorting by their</a:t>
            </a:r>
            <a:r>
              <a:rPr sz="1200" spc="-85" dirty="0">
                <a:latin typeface="Times New Roman"/>
                <a:cs typeface="Times New Roman"/>
              </a:rPr>
              <a:t> </a:t>
            </a:r>
            <a:r>
              <a:rPr sz="1200" dirty="0">
                <a:latin typeface="Times New Roman"/>
                <a:cs typeface="Times New Roman"/>
              </a:rPr>
              <a:t>rating.</a:t>
            </a:r>
            <a:endParaRPr sz="1200">
              <a:latin typeface="Times New Roman"/>
              <a:cs typeface="Times New Roman"/>
            </a:endParaRPr>
          </a:p>
          <a:p>
            <a:pPr>
              <a:lnSpc>
                <a:spcPct val="100000"/>
              </a:lnSpc>
              <a:spcBef>
                <a:spcPts val="55"/>
              </a:spcBef>
              <a:buFont typeface="Arial"/>
              <a:buChar char="●"/>
            </a:pPr>
            <a:endParaRPr sz="1250">
              <a:latin typeface="Times New Roman"/>
              <a:cs typeface="Times New Roman"/>
            </a:endParaRPr>
          </a:p>
          <a:p>
            <a:pPr marL="184150" indent="-171450">
              <a:lnSpc>
                <a:spcPct val="100000"/>
              </a:lnSpc>
              <a:buFont typeface="Arial"/>
              <a:buChar char="●"/>
              <a:tabLst>
                <a:tab pos="184150" algn="l"/>
              </a:tabLst>
            </a:pPr>
            <a:r>
              <a:rPr sz="1200" dirty="0">
                <a:latin typeface="Times New Roman"/>
                <a:cs typeface="Times New Roman"/>
              </a:rPr>
              <a:t>A to-do list for every user to add problems and keep track of later</a:t>
            </a:r>
            <a:r>
              <a:rPr sz="1200" spc="-30" dirty="0">
                <a:latin typeface="Times New Roman"/>
                <a:cs typeface="Times New Roman"/>
              </a:rPr>
              <a:t> </a:t>
            </a:r>
            <a:r>
              <a:rPr sz="1200" dirty="0">
                <a:latin typeface="Times New Roman"/>
                <a:cs typeface="Times New Roman"/>
              </a:rPr>
              <a:t>solving.</a:t>
            </a:r>
            <a:endParaRPr sz="1200">
              <a:latin typeface="Times New Roman"/>
              <a:cs typeface="Times New Roman"/>
            </a:endParaRPr>
          </a:p>
          <a:p>
            <a:pPr marL="184150" indent="-171450">
              <a:lnSpc>
                <a:spcPct val="100000"/>
              </a:lnSpc>
              <a:spcBef>
                <a:spcPts val="630"/>
              </a:spcBef>
              <a:buFont typeface="Arial"/>
              <a:buChar char="●"/>
              <a:tabLst>
                <a:tab pos="184150" algn="l"/>
              </a:tabLst>
            </a:pPr>
            <a:r>
              <a:rPr sz="1200" dirty="0">
                <a:latin typeface="Times New Roman"/>
                <a:cs typeface="Times New Roman"/>
              </a:rPr>
              <a:t>Participating in contests(Public and Password</a:t>
            </a:r>
            <a:r>
              <a:rPr sz="1200" spc="-10" dirty="0">
                <a:latin typeface="Times New Roman"/>
                <a:cs typeface="Times New Roman"/>
              </a:rPr>
              <a:t> </a:t>
            </a:r>
            <a:r>
              <a:rPr sz="1200" dirty="0">
                <a:latin typeface="Times New Roman"/>
                <a:cs typeface="Times New Roman"/>
              </a:rPr>
              <a:t>protected).</a:t>
            </a:r>
            <a:endParaRPr sz="1200">
              <a:latin typeface="Times New Roman"/>
              <a:cs typeface="Times New Roman"/>
            </a:endParaRPr>
          </a:p>
          <a:p>
            <a:pPr marL="184150" indent="-171450">
              <a:lnSpc>
                <a:spcPct val="100000"/>
              </a:lnSpc>
              <a:spcBef>
                <a:spcPts val="630"/>
              </a:spcBef>
              <a:buFont typeface="Arial"/>
              <a:buChar char="●"/>
              <a:tabLst>
                <a:tab pos="184150" algn="l"/>
              </a:tabLst>
            </a:pPr>
            <a:r>
              <a:rPr sz="1200" dirty="0">
                <a:latin typeface="Times New Roman"/>
                <a:cs typeface="Times New Roman"/>
              </a:rPr>
              <a:t>A public rank list for every</a:t>
            </a:r>
            <a:r>
              <a:rPr sz="1200" spc="-75" dirty="0">
                <a:latin typeface="Times New Roman"/>
                <a:cs typeface="Times New Roman"/>
              </a:rPr>
              <a:t> </a:t>
            </a:r>
            <a:r>
              <a:rPr sz="1200" dirty="0">
                <a:latin typeface="Times New Roman"/>
                <a:cs typeface="Times New Roman"/>
              </a:rPr>
              <a:t>contest.</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Set </a:t>
            </a:r>
            <a:r>
              <a:rPr sz="1200" spc="-5" dirty="0">
                <a:latin typeface="Times New Roman"/>
                <a:cs typeface="Times New Roman"/>
              </a:rPr>
              <a:t>different </a:t>
            </a:r>
            <a:r>
              <a:rPr sz="1200" dirty="0">
                <a:latin typeface="Times New Roman"/>
                <a:cs typeface="Times New Roman"/>
              </a:rPr>
              <a:t>types of contests with a short and long</a:t>
            </a:r>
            <a:r>
              <a:rPr sz="1200" spc="-5" dirty="0">
                <a:latin typeface="Times New Roman"/>
                <a:cs typeface="Times New Roman"/>
              </a:rPr>
              <a:t> </a:t>
            </a:r>
            <a:r>
              <a:rPr sz="1200" dirty="0">
                <a:latin typeface="Times New Roman"/>
                <a:cs typeface="Times New Roman"/>
              </a:rPr>
              <a:t>duration.</a:t>
            </a:r>
            <a:endParaRPr sz="1200">
              <a:latin typeface="Times New Roman"/>
              <a:cs typeface="Times New Roman"/>
            </a:endParaRPr>
          </a:p>
          <a:p>
            <a:pPr marL="184150" indent="-171450">
              <a:lnSpc>
                <a:spcPct val="100000"/>
              </a:lnSpc>
              <a:spcBef>
                <a:spcPts val="630"/>
              </a:spcBef>
              <a:buFont typeface="Arial"/>
              <a:buChar char="●"/>
              <a:tabLst>
                <a:tab pos="184150" algn="l"/>
              </a:tabLst>
            </a:pPr>
            <a:r>
              <a:rPr sz="1200" dirty="0">
                <a:latin typeface="Times New Roman"/>
                <a:cs typeface="Times New Roman"/>
              </a:rPr>
              <a:t>A global live status showing the verdict of all problems submitted, updating within</a:t>
            </a:r>
            <a:r>
              <a:rPr sz="1200" spc="-45" dirty="0">
                <a:latin typeface="Times New Roman"/>
                <a:cs typeface="Times New Roman"/>
              </a:rPr>
              <a:t> </a:t>
            </a:r>
            <a:r>
              <a:rPr sz="1200" dirty="0">
                <a:latin typeface="Times New Roman"/>
                <a:cs typeface="Times New Roman"/>
              </a:rPr>
              <a:t>seconds.</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A tutorial section where programmers can learn new tools,</a:t>
            </a:r>
            <a:r>
              <a:rPr sz="1200" spc="-20" dirty="0">
                <a:latin typeface="Times New Roman"/>
                <a:cs typeface="Times New Roman"/>
              </a:rPr>
              <a:t> </a:t>
            </a:r>
            <a:r>
              <a:rPr sz="1200" dirty="0">
                <a:latin typeface="Times New Roman"/>
                <a:cs typeface="Times New Roman"/>
              </a:rPr>
              <a:t>algorithms.</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A dedicated announcement section to easily interact with the latest</a:t>
            </a:r>
            <a:r>
              <a:rPr sz="1200" spc="-25" dirty="0">
                <a:latin typeface="Times New Roman"/>
                <a:cs typeface="Times New Roman"/>
              </a:rPr>
              <a:t> </a:t>
            </a:r>
            <a:r>
              <a:rPr sz="1200" dirty="0">
                <a:latin typeface="Times New Roman"/>
                <a:cs typeface="Times New Roman"/>
              </a:rPr>
              <a:t>updates.</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Users can see his/her own and also other user statistics of two popular online judges Codeforces and</a:t>
            </a:r>
            <a:r>
              <a:rPr sz="1200" spc="-100" dirty="0">
                <a:latin typeface="Times New Roman"/>
                <a:cs typeface="Times New Roman"/>
              </a:rPr>
              <a:t> </a:t>
            </a:r>
            <a:r>
              <a:rPr sz="1200" dirty="0">
                <a:latin typeface="Times New Roman"/>
                <a:cs typeface="Times New Roman"/>
              </a:rPr>
              <a:t>Uva.</a:t>
            </a:r>
            <a:endParaRPr sz="1200">
              <a:latin typeface="Times New Roman"/>
              <a:cs typeface="Times New Roman"/>
            </a:endParaRPr>
          </a:p>
          <a:p>
            <a:pPr marL="184150" marR="221615" indent="-171450">
              <a:lnSpc>
                <a:spcPts val="1380"/>
              </a:lnSpc>
              <a:spcBef>
                <a:spcPts val="735"/>
              </a:spcBef>
              <a:buFont typeface="Arial"/>
              <a:buChar char="●"/>
              <a:tabLst>
                <a:tab pos="184150" algn="l"/>
              </a:tabLst>
            </a:pPr>
            <a:r>
              <a:rPr sz="1200" dirty="0">
                <a:latin typeface="Times New Roman"/>
                <a:cs typeface="Times New Roman"/>
              </a:rPr>
              <a:t>A self-written compiler API in PHP to compile and run C, C++, Java &amp; Python code for checking</a:t>
            </a:r>
            <a:r>
              <a:rPr sz="1200" spc="-110" dirty="0">
                <a:latin typeface="Times New Roman"/>
                <a:cs typeface="Times New Roman"/>
              </a:rPr>
              <a:t> </a:t>
            </a:r>
            <a:r>
              <a:rPr sz="1200" dirty="0">
                <a:latin typeface="Times New Roman"/>
                <a:cs typeface="Times New Roman"/>
              </a:rPr>
              <a:t>and  providing verdict for each</a:t>
            </a:r>
            <a:r>
              <a:rPr sz="1200" spc="-5" dirty="0">
                <a:latin typeface="Times New Roman"/>
                <a:cs typeface="Times New Roman"/>
              </a:rPr>
              <a:t> </a:t>
            </a:r>
            <a:r>
              <a:rPr sz="1200" dirty="0">
                <a:latin typeface="Times New Roman"/>
                <a:cs typeface="Times New Roman"/>
              </a:rPr>
              <a:t>submission.</a:t>
            </a:r>
            <a:endParaRPr sz="1200">
              <a:latin typeface="Times New Roman"/>
              <a:cs typeface="Times New Roman"/>
            </a:endParaRPr>
          </a:p>
          <a:p>
            <a:pPr marL="184150" indent="-171450">
              <a:lnSpc>
                <a:spcPct val="100000"/>
              </a:lnSpc>
              <a:spcBef>
                <a:spcPts val="605"/>
              </a:spcBef>
              <a:buFont typeface="Arial"/>
              <a:buChar char="●"/>
              <a:tabLst>
                <a:tab pos="184150" algn="l"/>
              </a:tabLst>
            </a:pPr>
            <a:r>
              <a:rPr sz="1200" dirty="0">
                <a:latin typeface="Times New Roman"/>
                <a:cs typeface="Times New Roman"/>
              </a:rPr>
              <a:t>An admin panel to manage, update, create problems, tutorials, and</a:t>
            </a:r>
            <a:r>
              <a:rPr sz="1200" spc="-25" dirty="0">
                <a:latin typeface="Times New Roman"/>
                <a:cs typeface="Times New Roman"/>
              </a:rPr>
              <a:t> </a:t>
            </a:r>
            <a:r>
              <a:rPr sz="1200" dirty="0">
                <a:latin typeface="Times New Roman"/>
                <a:cs typeface="Times New Roman"/>
              </a:rPr>
              <a:t>announcements.</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Discussion section for each problem and</a:t>
            </a:r>
            <a:r>
              <a:rPr sz="1200" spc="-10" dirty="0">
                <a:latin typeface="Times New Roman"/>
                <a:cs typeface="Times New Roman"/>
              </a:rPr>
              <a:t> </a:t>
            </a:r>
            <a:r>
              <a:rPr sz="1200" dirty="0">
                <a:latin typeface="Times New Roman"/>
                <a:cs typeface="Times New Roman"/>
              </a:rPr>
              <a:t>contest.</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Request to set a problem or publish a</a:t>
            </a:r>
            <a:r>
              <a:rPr sz="1200" spc="-10" dirty="0">
                <a:latin typeface="Times New Roman"/>
                <a:cs typeface="Times New Roman"/>
              </a:rPr>
              <a:t> </a:t>
            </a:r>
            <a:r>
              <a:rPr sz="1200" dirty="0">
                <a:latin typeface="Times New Roman"/>
                <a:cs typeface="Times New Roman"/>
              </a:rPr>
              <a:t>tutorial.</a:t>
            </a:r>
            <a:endParaRPr sz="1200">
              <a:latin typeface="Times New Roman"/>
              <a:cs typeface="Times New Roman"/>
            </a:endParaRPr>
          </a:p>
          <a:p>
            <a:pPr marL="184150" indent="-171450">
              <a:lnSpc>
                <a:spcPct val="100000"/>
              </a:lnSpc>
              <a:spcBef>
                <a:spcPts val="640"/>
              </a:spcBef>
              <a:buFont typeface="Arial"/>
              <a:buChar char="●"/>
              <a:tabLst>
                <a:tab pos="184150" algn="l"/>
              </a:tabLst>
            </a:pPr>
            <a:r>
              <a:rPr sz="1200" dirty="0">
                <a:latin typeface="Times New Roman"/>
                <a:cs typeface="Times New Roman"/>
              </a:rPr>
              <a:t>Responsive user interface for any layout and</a:t>
            </a:r>
            <a:r>
              <a:rPr sz="1200" spc="-10" dirty="0">
                <a:latin typeface="Times New Roman"/>
                <a:cs typeface="Times New Roman"/>
              </a:rPr>
              <a:t> </a:t>
            </a:r>
            <a:r>
              <a:rPr sz="1200" dirty="0">
                <a:latin typeface="Times New Roman"/>
                <a:cs typeface="Times New Roman"/>
              </a:rPr>
              <a:t>devices.</a:t>
            </a:r>
            <a:endParaRPr sz="1200">
              <a:latin typeface="Times New Roman"/>
              <a:cs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3</a:t>
            </a:r>
            <a:endParaRPr sz="1100">
              <a:latin typeface="Times New Roman"/>
              <a:cs typeface="Times New Roman"/>
            </a:endParaRPr>
          </a:p>
        </p:txBody>
      </p:sp>
      <p:sp>
        <p:nvSpPr>
          <p:cNvPr id="2" name="object 2"/>
          <p:cNvSpPr txBox="1"/>
          <p:nvPr/>
        </p:nvSpPr>
        <p:spPr>
          <a:xfrm>
            <a:off x="2276475" y="715996"/>
            <a:ext cx="2534285" cy="922019"/>
          </a:xfrm>
          <a:prstGeom prst="rect">
            <a:avLst/>
          </a:prstGeom>
        </p:spPr>
        <p:txBody>
          <a:bodyPr vert="horz" wrap="square" lIns="0" tIns="179705" rIns="0" bIns="0" rtlCol="0">
            <a:spAutoFit/>
          </a:bodyPr>
          <a:lstStyle/>
          <a:p>
            <a:pPr marL="860425">
              <a:lnSpc>
                <a:spcPct val="100000"/>
              </a:lnSpc>
              <a:spcBef>
                <a:spcPts val="1415"/>
              </a:spcBef>
            </a:pPr>
            <a:r>
              <a:rPr sz="2000" b="1" spc="-5" dirty="0">
                <a:latin typeface="Times New Roman"/>
                <a:cs typeface="Times New Roman"/>
              </a:rPr>
              <a:t>Chapter</a:t>
            </a:r>
            <a:r>
              <a:rPr sz="2000" b="1" spc="-50" dirty="0">
                <a:latin typeface="Times New Roman"/>
                <a:cs typeface="Times New Roman"/>
              </a:rPr>
              <a:t> </a:t>
            </a:r>
            <a:r>
              <a:rPr sz="2000" b="1" dirty="0">
                <a:latin typeface="Times New Roman"/>
                <a:cs typeface="Times New Roman"/>
              </a:rPr>
              <a:t>2</a:t>
            </a:r>
            <a:endParaRPr sz="2000">
              <a:latin typeface="Times New Roman"/>
              <a:cs typeface="Times New Roman"/>
            </a:endParaRPr>
          </a:p>
          <a:p>
            <a:pPr marL="12700">
              <a:lnSpc>
                <a:spcPct val="100000"/>
              </a:lnSpc>
              <a:spcBef>
                <a:spcPts val="1180"/>
              </a:spcBef>
            </a:pPr>
            <a:r>
              <a:rPr sz="1800" b="1" dirty="0">
                <a:latin typeface="Times New Roman"/>
                <a:cs typeface="Times New Roman"/>
              </a:rPr>
              <a:t>BACKGROUND</a:t>
            </a:r>
            <a:r>
              <a:rPr sz="1800" b="1" spc="-85" dirty="0">
                <a:latin typeface="Times New Roman"/>
                <a:cs typeface="Times New Roman"/>
              </a:rPr>
              <a:t> </a:t>
            </a:r>
            <a:r>
              <a:rPr sz="1800" b="1" dirty="0">
                <a:latin typeface="Times New Roman"/>
                <a:cs typeface="Times New Roman"/>
              </a:rPr>
              <a:t>STUDY</a:t>
            </a:r>
            <a:endParaRPr sz="1800">
              <a:latin typeface="Times New Roman"/>
              <a:cs typeface="Times New Roman"/>
            </a:endParaRPr>
          </a:p>
        </p:txBody>
      </p:sp>
      <p:sp>
        <p:nvSpPr>
          <p:cNvPr id="3" name="object 3"/>
          <p:cNvSpPr txBox="1"/>
          <p:nvPr/>
        </p:nvSpPr>
        <p:spPr>
          <a:xfrm>
            <a:off x="638323" y="1749426"/>
            <a:ext cx="6400165" cy="6717030"/>
          </a:xfrm>
          <a:prstGeom prst="rect">
            <a:avLst/>
          </a:prstGeom>
        </p:spPr>
        <p:txBody>
          <a:bodyPr vert="horz" wrap="square" lIns="0" tIns="12700" rIns="0" bIns="0" rtlCol="0">
            <a:spAutoFit/>
          </a:bodyPr>
          <a:lstStyle/>
          <a:p>
            <a:pPr marL="278765" marR="7620" algn="just">
              <a:lnSpc>
                <a:spcPct val="143700"/>
              </a:lnSpc>
              <a:spcBef>
                <a:spcPts val="100"/>
              </a:spcBef>
            </a:pPr>
            <a:r>
              <a:rPr sz="1200" dirty="0">
                <a:latin typeface="Times New Roman"/>
                <a:cs typeface="Times New Roman"/>
              </a:rPr>
              <a:t>For background </a:t>
            </a:r>
            <a:r>
              <a:rPr sz="1200" spc="-15" dirty="0">
                <a:latin typeface="Times New Roman"/>
                <a:cs typeface="Times New Roman"/>
              </a:rPr>
              <a:t>study, </a:t>
            </a:r>
            <a:r>
              <a:rPr sz="1200" dirty="0">
                <a:latin typeface="Times New Roman"/>
                <a:cs typeface="Times New Roman"/>
              </a:rPr>
              <a:t>we have visited almost all the online </a:t>
            </a:r>
            <a:r>
              <a:rPr sz="1200" spc="-10" dirty="0">
                <a:latin typeface="Times New Roman"/>
                <a:cs typeface="Times New Roman"/>
              </a:rPr>
              <a:t>judge’s </a:t>
            </a:r>
            <a:r>
              <a:rPr sz="1200" dirty="0">
                <a:latin typeface="Times New Roman"/>
                <a:cs typeface="Times New Roman"/>
              </a:rPr>
              <a:t>websites out there. </a:t>
            </a:r>
            <a:r>
              <a:rPr sz="1200" spc="-50" dirty="0">
                <a:latin typeface="Times New Roman"/>
                <a:cs typeface="Times New Roman"/>
              </a:rPr>
              <a:t>We </a:t>
            </a:r>
            <a:r>
              <a:rPr sz="1200" dirty="0">
                <a:latin typeface="Times New Roman"/>
                <a:cs typeface="Times New Roman"/>
              </a:rPr>
              <a:t>have  also visited a few tutorial websites for finding the ideas. </a:t>
            </a:r>
            <a:r>
              <a:rPr sz="1200" spc="-50" dirty="0">
                <a:latin typeface="Times New Roman"/>
                <a:cs typeface="Times New Roman"/>
              </a:rPr>
              <a:t>We </a:t>
            </a:r>
            <a:r>
              <a:rPr sz="1200" dirty="0">
                <a:latin typeface="Times New Roman"/>
                <a:cs typeface="Times New Roman"/>
              </a:rPr>
              <a:t>analyzed those websites for getting a  better understanding. </a:t>
            </a:r>
            <a:r>
              <a:rPr sz="1200" spc="-50" dirty="0">
                <a:latin typeface="Times New Roman"/>
                <a:cs typeface="Times New Roman"/>
              </a:rPr>
              <a:t>We </a:t>
            </a:r>
            <a:r>
              <a:rPr sz="1200" dirty="0">
                <a:latin typeface="Times New Roman"/>
                <a:cs typeface="Times New Roman"/>
              </a:rPr>
              <a:t>are focusing on developing such a website where competitive  programmers can practice programming problems and also participate in occasional contests. There  are already 15+ popular websites for practicing competitive programming problems. </a:t>
            </a:r>
            <a:r>
              <a:rPr sz="1200" spc="-50" dirty="0">
                <a:latin typeface="Times New Roman"/>
                <a:cs typeface="Times New Roman"/>
              </a:rPr>
              <a:t>We </a:t>
            </a:r>
            <a:r>
              <a:rPr sz="1200" dirty="0">
                <a:latin typeface="Times New Roman"/>
                <a:cs typeface="Times New Roman"/>
              </a:rPr>
              <a:t>are highly  inspired by </a:t>
            </a:r>
            <a:r>
              <a:rPr sz="1200" u="sng" spc="-860" dirty="0">
                <a:solidFill>
                  <a:srgbClr val="1154CC"/>
                </a:solidFill>
                <a:uFill>
                  <a:solidFill>
                    <a:srgbClr val="1154CC"/>
                  </a:solidFill>
                </a:uFill>
                <a:latin typeface="Times New Roman"/>
                <a:cs typeface="Times New Roman"/>
                <a:hlinkClick r:id="rId2"/>
              </a:rPr>
              <a:t>V</a:t>
            </a:r>
            <a:r>
              <a:rPr sz="1200" spc="505" dirty="0">
                <a:solidFill>
                  <a:srgbClr val="1154CC"/>
                </a:solidFill>
                <a:latin typeface="Times New Roman"/>
                <a:cs typeface="Times New Roman"/>
                <a:hlinkClick r:id="rId2"/>
              </a:rPr>
              <a:t> </a:t>
            </a:r>
            <a:r>
              <a:rPr sz="1200" u="sng" dirty="0">
                <a:solidFill>
                  <a:srgbClr val="1154CC"/>
                </a:solidFill>
                <a:uFill>
                  <a:solidFill>
                    <a:srgbClr val="1154CC"/>
                  </a:solidFill>
                </a:uFill>
                <a:latin typeface="Times New Roman"/>
                <a:cs typeface="Times New Roman"/>
                <a:hlinkClick r:id="rId2"/>
              </a:rPr>
              <a:t>irtual judge</a:t>
            </a:r>
            <a:r>
              <a:rPr sz="1200" dirty="0">
                <a:solidFill>
                  <a:srgbClr val="1154CC"/>
                </a:solidFill>
                <a:latin typeface="Times New Roman"/>
                <a:cs typeface="Times New Roman"/>
                <a:hlinkClick r:id="rId2"/>
              </a:rPr>
              <a:t> </a:t>
            </a:r>
            <a:r>
              <a:rPr sz="1200" dirty="0">
                <a:latin typeface="Times New Roman"/>
                <a:cs typeface="Times New Roman"/>
              </a:rPr>
              <a:t>and the most popular website</a:t>
            </a:r>
            <a:r>
              <a:rPr sz="1200" u="sng" spc="-40" dirty="0">
                <a:solidFill>
                  <a:srgbClr val="1154CC"/>
                </a:solidFill>
                <a:uFill>
                  <a:solidFill>
                    <a:srgbClr val="1154CC"/>
                  </a:solidFill>
                </a:uFill>
                <a:latin typeface="Times New Roman"/>
                <a:cs typeface="Times New Roman"/>
              </a:rPr>
              <a:t> </a:t>
            </a:r>
            <a:r>
              <a:rPr sz="1200" u="sng" dirty="0">
                <a:solidFill>
                  <a:srgbClr val="1154CC"/>
                </a:solidFill>
                <a:uFill>
                  <a:solidFill>
                    <a:srgbClr val="1154CC"/>
                  </a:solidFill>
                </a:uFill>
                <a:latin typeface="Times New Roman"/>
                <a:cs typeface="Times New Roman"/>
                <a:hlinkClick r:id="rId3"/>
              </a:rPr>
              <a:t>Codeforces</a:t>
            </a:r>
            <a:r>
              <a:rPr sz="1200" dirty="0">
                <a:latin typeface="Times New Roman"/>
                <a:cs typeface="Times New Roman"/>
              </a:rPr>
              <a:t>.</a:t>
            </a:r>
            <a:endParaRPr sz="1200">
              <a:latin typeface="Times New Roman"/>
              <a:cs typeface="Times New Roman"/>
            </a:endParaRPr>
          </a:p>
          <a:p>
            <a:pPr>
              <a:lnSpc>
                <a:spcPct val="100000"/>
              </a:lnSpc>
            </a:pPr>
            <a:endParaRPr sz="1300">
              <a:latin typeface="Times New Roman"/>
              <a:cs typeface="Times New Roman"/>
            </a:endParaRPr>
          </a:p>
          <a:p>
            <a:pPr marL="669290" indent="-229235">
              <a:lnSpc>
                <a:spcPct val="100000"/>
              </a:lnSpc>
              <a:spcBef>
                <a:spcPts val="900"/>
              </a:spcBef>
              <a:buFont typeface="Arial"/>
              <a:buChar char="●"/>
              <a:tabLst>
                <a:tab pos="669290" algn="l"/>
                <a:tab pos="669925" algn="l"/>
              </a:tabLst>
            </a:pPr>
            <a:r>
              <a:rPr sz="1200" spc="-50" dirty="0">
                <a:latin typeface="Times New Roman"/>
                <a:cs typeface="Times New Roman"/>
              </a:rPr>
              <a:t>We </a:t>
            </a:r>
            <a:r>
              <a:rPr sz="1200" dirty="0">
                <a:latin typeface="Times New Roman"/>
                <a:cs typeface="Times New Roman"/>
              </a:rPr>
              <a:t>visited various online judges to being known about the UI and other key features.</a:t>
            </a:r>
            <a:endParaRPr sz="1200">
              <a:latin typeface="Times New Roman"/>
              <a:cs typeface="Times New Roman"/>
            </a:endParaRPr>
          </a:p>
          <a:p>
            <a:pPr marL="669290" indent="-229235">
              <a:lnSpc>
                <a:spcPct val="100000"/>
              </a:lnSpc>
              <a:spcBef>
                <a:spcPts val="635"/>
              </a:spcBef>
              <a:buFont typeface="Arial"/>
              <a:buChar char="●"/>
              <a:tabLst>
                <a:tab pos="669290" algn="l"/>
                <a:tab pos="669925" algn="l"/>
              </a:tabLst>
            </a:pPr>
            <a:r>
              <a:rPr sz="1200" spc="-50" dirty="0">
                <a:latin typeface="Times New Roman"/>
                <a:cs typeface="Times New Roman"/>
              </a:rPr>
              <a:t>We </a:t>
            </a:r>
            <a:r>
              <a:rPr sz="1200" dirty="0">
                <a:latin typeface="Times New Roman"/>
                <a:cs typeface="Times New Roman"/>
              </a:rPr>
              <a:t>discuss with competitive programmers what features they like to be in an online</a:t>
            </a:r>
            <a:r>
              <a:rPr sz="1200" spc="-25" dirty="0">
                <a:latin typeface="Times New Roman"/>
                <a:cs typeface="Times New Roman"/>
              </a:rPr>
              <a:t> </a:t>
            </a:r>
            <a:r>
              <a:rPr sz="1200" dirty="0">
                <a:latin typeface="Times New Roman"/>
                <a:cs typeface="Times New Roman"/>
              </a:rPr>
              <a:t>judge.</a:t>
            </a:r>
            <a:endParaRPr sz="1200">
              <a:latin typeface="Times New Roman"/>
              <a:cs typeface="Times New Roman"/>
            </a:endParaRPr>
          </a:p>
          <a:p>
            <a:pPr marL="669290" indent="-229235">
              <a:lnSpc>
                <a:spcPct val="100000"/>
              </a:lnSpc>
              <a:spcBef>
                <a:spcPts val="640"/>
              </a:spcBef>
              <a:buFont typeface="Arial"/>
              <a:buChar char="●"/>
              <a:tabLst>
                <a:tab pos="669290" algn="l"/>
                <a:tab pos="669925" algn="l"/>
              </a:tabLst>
            </a:pPr>
            <a:r>
              <a:rPr sz="1200" spc="-50" dirty="0">
                <a:latin typeface="Times New Roman"/>
                <a:cs typeface="Times New Roman"/>
              </a:rPr>
              <a:t>We </a:t>
            </a:r>
            <a:r>
              <a:rPr sz="1200" dirty="0">
                <a:latin typeface="Times New Roman"/>
                <a:cs typeface="Times New Roman"/>
              </a:rPr>
              <a:t>note down all the features collected from various online</a:t>
            </a:r>
            <a:r>
              <a:rPr sz="1200" spc="30" dirty="0">
                <a:latin typeface="Times New Roman"/>
                <a:cs typeface="Times New Roman"/>
              </a:rPr>
              <a:t> </a:t>
            </a:r>
            <a:r>
              <a:rPr sz="1200" dirty="0">
                <a:latin typeface="Times New Roman"/>
                <a:cs typeface="Times New Roman"/>
              </a:rPr>
              <a:t>judges.</a:t>
            </a:r>
            <a:endParaRPr sz="1200">
              <a:latin typeface="Times New Roman"/>
              <a:cs typeface="Times New Roman"/>
            </a:endParaRPr>
          </a:p>
          <a:p>
            <a:pPr marL="669290" indent="-229235">
              <a:lnSpc>
                <a:spcPct val="100000"/>
              </a:lnSpc>
              <a:spcBef>
                <a:spcPts val="640"/>
              </a:spcBef>
              <a:buFont typeface="Arial"/>
              <a:buChar char="●"/>
              <a:tabLst>
                <a:tab pos="669290" algn="l"/>
                <a:tab pos="669925" algn="l"/>
              </a:tabLst>
            </a:pPr>
            <a:r>
              <a:rPr sz="1200" spc="-50" dirty="0">
                <a:latin typeface="Times New Roman"/>
                <a:cs typeface="Times New Roman"/>
              </a:rPr>
              <a:t>We </a:t>
            </a:r>
            <a:r>
              <a:rPr sz="1200" dirty="0">
                <a:latin typeface="Times New Roman"/>
                <a:cs typeface="Times New Roman"/>
              </a:rPr>
              <a:t>identified common-uncommon and missing features to chose the best for</a:t>
            </a:r>
            <a:r>
              <a:rPr sz="1200" spc="15" dirty="0">
                <a:latin typeface="Times New Roman"/>
                <a:cs typeface="Times New Roman"/>
              </a:rPr>
              <a:t> </a:t>
            </a:r>
            <a:r>
              <a:rPr sz="1200" dirty="0">
                <a:latin typeface="Times New Roman"/>
                <a:cs typeface="Times New Roman"/>
              </a:rPr>
              <a:t>us.</a:t>
            </a:r>
            <a:endParaRPr sz="1200">
              <a:latin typeface="Times New Roman"/>
              <a:cs typeface="Times New Roman"/>
            </a:endParaRPr>
          </a:p>
          <a:p>
            <a:pPr>
              <a:lnSpc>
                <a:spcPct val="100000"/>
              </a:lnSpc>
            </a:pPr>
            <a:endParaRPr sz="1300">
              <a:latin typeface="Times New Roman"/>
              <a:cs typeface="Times New Roman"/>
            </a:endParaRPr>
          </a:p>
          <a:p>
            <a:pPr marL="574040" lvl="1" indent="-561975">
              <a:lnSpc>
                <a:spcPct val="100000"/>
              </a:lnSpc>
              <a:spcBef>
                <a:spcPts val="880"/>
              </a:spcBef>
              <a:buAutoNum type="arabicPeriod"/>
              <a:tabLst>
                <a:tab pos="574040" algn="l"/>
                <a:tab pos="574675" algn="l"/>
              </a:tabLst>
            </a:pPr>
            <a:r>
              <a:rPr sz="1400" b="1" spc="-10" dirty="0">
                <a:latin typeface="Times New Roman"/>
                <a:cs typeface="Times New Roman"/>
              </a:rPr>
              <a:t>Codeforces</a:t>
            </a:r>
            <a:endParaRPr sz="1400">
              <a:latin typeface="Times New Roman"/>
              <a:cs typeface="Times New Roman"/>
            </a:endParaRPr>
          </a:p>
          <a:p>
            <a:pPr lvl="1">
              <a:lnSpc>
                <a:spcPct val="100000"/>
              </a:lnSpc>
              <a:spcBef>
                <a:spcPts val="40"/>
              </a:spcBef>
              <a:buFont typeface="Times New Roman"/>
              <a:buAutoNum type="arabicPeriod"/>
            </a:pPr>
            <a:endParaRPr sz="1600">
              <a:latin typeface="Times New Roman"/>
              <a:cs typeface="Times New Roman"/>
            </a:endParaRPr>
          </a:p>
          <a:p>
            <a:pPr marL="212090" marR="5080" algn="just">
              <a:lnSpc>
                <a:spcPct val="143700"/>
              </a:lnSpc>
            </a:pPr>
            <a:r>
              <a:rPr sz="1200" dirty="0">
                <a:latin typeface="Times New Roman"/>
                <a:cs typeface="Times New Roman"/>
              </a:rPr>
              <a:t>Nowadays it is the most popular &amp; functional site for programmers on the planet. It arranges</a:t>
            </a:r>
            <a:r>
              <a:rPr sz="1200" spc="-105" dirty="0">
                <a:latin typeface="Times New Roman"/>
                <a:cs typeface="Times New Roman"/>
              </a:rPr>
              <a:t> </a:t>
            </a:r>
            <a:r>
              <a:rPr sz="1200" dirty="0">
                <a:latin typeface="Times New Roman"/>
                <a:cs typeface="Times New Roman"/>
              </a:rPr>
              <a:t>contests  on regular basis as well as has the biggest source of programming problems. </a:t>
            </a:r>
            <a:r>
              <a:rPr sz="1200" spc="-50" dirty="0">
                <a:latin typeface="Times New Roman"/>
                <a:cs typeface="Times New Roman"/>
              </a:rPr>
              <a:t>We </a:t>
            </a:r>
            <a:r>
              <a:rPr sz="1200" dirty="0">
                <a:latin typeface="Times New Roman"/>
                <a:cs typeface="Times New Roman"/>
              </a:rPr>
              <a:t>are highly inspired  by the features and design of the</a:t>
            </a:r>
            <a:r>
              <a:rPr sz="1200" spc="-10" dirty="0">
                <a:latin typeface="Times New Roman"/>
                <a:cs typeface="Times New Roman"/>
              </a:rPr>
              <a:t> </a:t>
            </a:r>
            <a:r>
              <a:rPr sz="1200" dirty="0">
                <a:latin typeface="Times New Roman"/>
                <a:cs typeface="Times New Roman"/>
              </a:rPr>
              <a:t>website.</a:t>
            </a:r>
            <a:endParaRPr sz="1200">
              <a:latin typeface="Times New Roman"/>
              <a:cs typeface="Times New Roman"/>
            </a:endParaRPr>
          </a:p>
          <a:p>
            <a:pPr>
              <a:lnSpc>
                <a:spcPct val="100000"/>
              </a:lnSpc>
            </a:pPr>
            <a:endParaRPr sz="1300">
              <a:latin typeface="Times New Roman"/>
              <a:cs typeface="Times New Roman"/>
            </a:endParaRPr>
          </a:p>
          <a:p>
            <a:pPr marL="212090" algn="just">
              <a:lnSpc>
                <a:spcPct val="100000"/>
              </a:lnSpc>
              <a:spcBef>
                <a:spcPts val="894"/>
              </a:spcBef>
            </a:pPr>
            <a:r>
              <a:rPr sz="1200" b="1" spc="-5" dirty="0">
                <a:latin typeface="Times New Roman"/>
                <a:cs typeface="Times New Roman"/>
              </a:rPr>
              <a:t>Features </a:t>
            </a:r>
            <a:r>
              <a:rPr sz="1200" b="1" dirty="0">
                <a:latin typeface="Times New Roman"/>
                <a:cs typeface="Times New Roman"/>
              </a:rPr>
              <a:t>we have adapted </a:t>
            </a:r>
            <a:r>
              <a:rPr sz="1200" b="1" spc="-10" dirty="0">
                <a:latin typeface="Times New Roman"/>
                <a:cs typeface="Times New Roman"/>
              </a:rPr>
              <a:t>from</a:t>
            </a:r>
            <a:r>
              <a:rPr sz="1200" b="1" dirty="0">
                <a:latin typeface="Times New Roman"/>
                <a:cs typeface="Times New Roman"/>
              </a:rPr>
              <a:t> </a:t>
            </a:r>
            <a:r>
              <a:rPr sz="1200" b="1" spc="-5" dirty="0">
                <a:latin typeface="Times New Roman"/>
                <a:cs typeface="Times New Roman"/>
              </a:rPr>
              <a:t>codeforces:</a:t>
            </a:r>
            <a:endParaRPr sz="1200">
              <a:latin typeface="Times New Roman"/>
              <a:cs typeface="Times New Roman"/>
            </a:endParaRPr>
          </a:p>
          <a:p>
            <a:pPr>
              <a:lnSpc>
                <a:spcPct val="100000"/>
              </a:lnSpc>
            </a:pPr>
            <a:endParaRPr sz="1300">
              <a:latin typeface="Times New Roman"/>
              <a:cs typeface="Times New Roman"/>
            </a:endParaRPr>
          </a:p>
          <a:p>
            <a:pPr marL="669290" lvl="2" indent="-229235">
              <a:lnSpc>
                <a:spcPct val="100000"/>
              </a:lnSpc>
              <a:spcBef>
                <a:spcPts val="900"/>
              </a:spcBef>
              <a:buFont typeface="Arial"/>
              <a:buChar char="●"/>
              <a:tabLst>
                <a:tab pos="669290" algn="l"/>
                <a:tab pos="669925" algn="l"/>
              </a:tabLst>
            </a:pPr>
            <a:r>
              <a:rPr sz="1200" dirty="0">
                <a:latin typeface="Times New Roman"/>
                <a:cs typeface="Times New Roman"/>
              </a:rPr>
              <a:t>Problem</a:t>
            </a:r>
            <a:r>
              <a:rPr sz="1200" spc="-5" dirty="0">
                <a:latin typeface="Times New Roman"/>
                <a:cs typeface="Times New Roman"/>
              </a:rPr>
              <a:t> </a:t>
            </a:r>
            <a:r>
              <a:rPr sz="1200" dirty="0">
                <a:latin typeface="Times New Roman"/>
                <a:cs typeface="Times New Roman"/>
              </a:rPr>
              <a:t>set</a:t>
            </a:r>
            <a:endParaRPr sz="1200">
              <a:latin typeface="Times New Roman"/>
              <a:cs typeface="Times New Roman"/>
            </a:endParaRPr>
          </a:p>
          <a:p>
            <a:pPr marL="669290" lvl="2" indent="-229235">
              <a:lnSpc>
                <a:spcPct val="100000"/>
              </a:lnSpc>
              <a:spcBef>
                <a:spcPts val="640"/>
              </a:spcBef>
              <a:buFont typeface="Arial"/>
              <a:buChar char="●"/>
              <a:tabLst>
                <a:tab pos="669290" algn="l"/>
                <a:tab pos="669925" algn="l"/>
              </a:tabLst>
            </a:pPr>
            <a:r>
              <a:rPr sz="1200" dirty="0">
                <a:latin typeface="Times New Roman"/>
                <a:cs typeface="Times New Roman"/>
              </a:rPr>
              <a:t>Contest</a:t>
            </a:r>
            <a:endParaRPr sz="1200">
              <a:latin typeface="Times New Roman"/>
              <a:cs typeface="Times New Roman"/>
            </a:endParaRPr>
          </a:p>
          <a:p>
            <a:pPr marL="669290" lvl="2" indent="-229235">
              <a:lnSpc>
                <a:spcPct val="100000"/>
              </a:lnSpc>
              <a:spcBef>
                <a:spcPts val="635"/>
              </a:spcBef>
              <a:buFont typeface="Arial"/>
              <a:buChar char="●"/>
              <a:tabLst>
                <a:tab pos="669290" algn="l"/>
                <a:tab pos="669925" algn="l"/>
              </a:tabLst>
            </a:pPr>
            <a:r>
              <a:rPr sz="1200" dirty="0">
                <a:latin typeface="Times New Roman"/>
                <a:cs typeface="Times New Roman"/>
              </a:rPr>
              <a:t>Create</a:t>
            </a:r>
            <a:r>
              <a:rPr sz="1200" spc="-5" dirty="0">
                <a:latin typeface="Times New Roman"/>
                <a:cs typeface="Times New Roman"/>
              </a:rPr>
              <a:t> </a:t>
            </a:r>
            <a:r>
              <a:rPr sz="1200" dirty="0">
                <a:latin typeface="Times New Roman"/>
                <a:cs typeface="Times New Roman"/>
              </a:rPr>
              <a:t>contest</a:t>
            </a:r>
            <a:endParaRPr sz="1200">
              <a:latin typeface="Times New Roman"/>
              <a:cs typeface="Times New Roman"/>
            </a:endParaRPr>
          </a:p>
          <a:p>
            <a:pPr marL="669290" lvl="2" indent="-229235">
              <a:lnSpc>
                <a:spcPct val="100000"/>
              </a:lnSpc>
              <a:spcBef>
                <a:spcPts val="640"/>
              </a:spcBef>
              <a:buFont typeface="Arial"/>
              <a:buChar char="●"/>
              <a:tabLst>
                <a:tab pos="669290" algn="l"/>
                <a:tab pos="669925" algn="l"/>
              </a:tabLst>
            </a:pPr>
            <a:r>
              <a:rPr sz="1200" dirty="0">
                <a:latin typeface="Times New Roman"/>
                <a:cs typeface="Times New Roman"/>
              </a:rPr>
              <a:t>Live</a:t>
            </a:r>
            <a:r>
              <a:rPr sz="1200" spc="-100" dirty="0">
                <a:latin typeface="Times New Roman"/>
                <a:cs typeface="Times New Roman"/>
              </a:rPr>
              <a:t> </a:t>
            </a:r>
            <a:r>
              <a:rPr sz="1200" dirty="0">
                <a:latin typeface="Times New Roman"/>
                <a:cs typeface="Times New Roman"/>
              </a:rPr>
              <a:t>status</a:t>
            </a:r>
            <a:endParaRPr sz="1200">
              <a:latin typeface="Times New Roman"/>
              <a:cs typeface="Times New Roman"/>
            </a:endParaRPr>
          </a:p>
          <a:p>
            <a:pPr marL="669290" lvl="2" indent="-229235">
              <a:lnSpc>
                <a:spcPct val="100000"/>
              </a:lnSpc>
              <a:spcBef>
                <a:spcPts val="635"/>
              </a:spcBef>
              <a:buFont typeface="Arial"/>
              <a:buChar char="●"/>
              <a:tabLst>
                <a:tab pos="669290" algn="l"/>
                <a:tab pos="669925" algn="l"/>
              </a:tabLst>
            </a:pPr>
            <a:r>
              <a:rPr sz="1200" dirty="0">
                <a:latin typeface="Times New Roman"/>
                <a:cs typeface="Times New Roman"/>
              </a:rPr>
              <a:t>Global</a:t>
            </a:r>
            <a:r>
              <a:rPr sz="1200" spc="-100" dirty="0">
                <a:latin typeface="Times New Roman"/>
                <a:cs typeface="Times New Roman"/>
              </a:rPr>
              <a:t> </a:t>
            </a:r>
            <a:r>
              <a:rPr sz="1200" dirty="0">
                <a:latin typeface="Times New Roman"/>
                <a:cs typeface="Times New Roman"/>
              </a:rPr>
              <a:t>rank</a:t>
            </a:r>
            <a:endParaRPr sz="1200">
              <a:latin typeface="Times New Roman"/>
              <a:cs typeface="Times New Roman"/>
            </a:endParaRPr>
          </a:p>
          <a:p>
            <a:pPr marL="669290" lvl="2" indent="-229235">
              <a:lnSpc>
                <a:spcPct val="100000"/>
              </a:lnSpc>
              <a:spcBef>
                <a:spcPts val="640"/>
              </a:spcBef>
              <a:buFont typeface="Arial"/>
              <a:buChar char="●"/>
              <a:tabLst>
                <a:tab pos="669290" algn="l"/>
                <a:tab pos="669925" algn="l"/>
              </a:tabLst>
            </a:pPr>
            <a:r>
              <a:rPr sz="1200" dirty="0">
                <a:latin typeface="Times New Roman"/>
                <a:cs typeface="Times New Roman"/>
              </a:rPr>
              <a:t>Announcement</a:t>
            </a:r>
            <a:endParaRPr sz="120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8200" y="840779"/>
            <a:ext cx="3622675" cy="2012314"/>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imes New Roman"/>
                <a:cs typeface="Times New Roman"/>
              </a:rPr>
              <a:t>Features </a:t>
            </a:r>
            <a:r>
              <a:rPr sz="1200" b="1" dirty="0">
                <a:latin typeface="Times New Roman"/>
                <a:cs typeface="Times New Roman"/>
              </a:rPr>
              <a:t>we have added that </a:t>
            </a:r>
            <a:r>
              <a:rPr sz="1200" b="1" spc="-10" dirty="0">
                <a:latin typeface="Times New Roman"/>
                <a:cs typeface="Times New Roman"/>
              </a:rPr>
              <a:t>are </a:t>
            </a:r>
            <a:r>
              <a:rPr sz="1200" b="1" dirty="0">
                <a:latin typeface="Times New Roman"/>
                <a:cs typeface="Times New Roman"/>
              </a:rPr>
              <a:t>not in</a:t>
            </a:r>
            <a:r>
              <a:rPr sz="1200" b="1" spc="-10" dirty="0">
                <a:latin typeface="Times New Roman"/>
                <a:cs typeface="Times New Roman"/>
              </a:rPr>
              <a:t> </a:t>
            </a:r>
            <a:r>
              <a:rPr sz="1200" b="1" spc="-5" dirty="0">
                <a:latin typeface="Times New Roman"/>
                <a:cs typeface="Times New Roman"/>
              </a:rPr>
              <a:t>codeforces:</a:t>
            </a:r>
            <a:endParaRPr sz="1200">
              <a:latin typeface="Times New Roman"/>
              <a:cs typeface="Times New Roman"/>
            </a:endParaRPr>
          </a:p>
          <a:p>
            <a:pPr>
              <a:lnSpc>
                <a:spcPct val="100000"/>
              </a:lnSpc>
            </a:pPr>
            <a:endParaRPr sz="1300">
              <a:latin typeface="Times New Roman"/>
              <a:cs typeface="Times New Roman"/>
            </a:endParaRPr>
          </a:p>
          <a:p>
            <a:pPr marL="469900" indent="-228600">
              <a:lnSpc>
                <a:spcPct val="100000"/>
              </a:lnSpc>
              <a:spcBef>
                <a:spcPts val="900"/>
              </a:spcBef>
              <a:buFont typeface="Arial"/>
              <a:buChar char="●"/>
              <a:tabLst>
                <a:tab pos="469265" algn="l"/>
                <a:tab pos="469900" algn="l"/>
              </a:tabLst>
            </a:pPr>
            <a:r>
              <a:rPr sz="1200" spc="-25" dirty="0">
                <a:latin typeface="Times New Roman"/>
                <a:cs typeface="Times New Roman"/>
              </a:rPr>
              <a:t>Todo</a:t>
            </a:r>
            <a:r>
              <a:rPr sz="1200" spc="-5" dirty="0">
                <a:latin typeface="Times New Roman"/>
                <a:cs typeface="Times New Roman"/>
              </a:rPr>
              <a:t> </a:t>
            </a:r>
            <a:r>
              <a:rPr sz="1200" dirty="0">
                <a:latin typeface="Times New Roman"/>
                <a:cs typeface="Times New Roman"/>
              </a:rPr>
              <a:t>list</a:t>
            </a:r>
            <a:endParaRPr sz="1200">
              <a:latin typeface="Times New Roman"/>
              <a:cs typeface="Times New Roman"/>
            </a:endParaRPr>
          </a:p>
          <a:p>
            <a:pPr marL="469900" indent="-228600">
              <a:lnSpc>
                <a:spcPct val="100000"/>
              </a:lnSpc>
              <a:spcBef>
                <a:spcPts val="635"/>
              </a:spcBef>
              <a:buFont typeface="Arial"/>
              <a:buChar char="●"/>
              <a:tabLst>
                <a:tab pos="469265" algn="l"/>
                <a:tab pos="469900" algn="l"/>
              </a:tabLst>
            </a:pPr>
            <a:r>
              <a:rPr sz="1200" spc="-10" dirty="0">
                <a:latin typeface="Times New Roman"/>
                <a:cs typeface="Times New Roman"/>
              </a:rPr>
              <a:t>Tutorial</a:t>
            </a:r>
            <a:endParaRPr sz="1200">
              <a:latin typeface="Times New Roman"/>
              <a:cs typeface="Times New Roman"/>
            </a:endParaRPr>
          </a:p>
          <a:p>
            <a:pPr marL="469900" indent="-228600">
              <a:lnSpc>
                <a:spcPct val="100000"/>
              </a:lnSpc>
              <a:spcBef>
                <a:spcPts val="640"/>
              </a:spcBef>
              <a:buFont typeface="Arial"/>
              <a:buChar char="●"/>
              <a:tabLst>
                <a:tab pos="469265" algn="l"/>
                <a:tab pos="469900" algn="l"/>
              </a:tabLst>
            </a:pPr>
            <a:r>
              <a:rPr sz="1200" dirty="0">
                <a:latin typeface="Times New Roman"/>
                <a:cs typeface="Times New Roman"/>
              </a:rPr>
              <a:t>Problem suggestion to</a:t>
            </a:r>
            <a:r>
              <a:rPr sz="1200" spc="-10" dirty="0">
                <a:latin typeface="Times New Roman"/>
                <a:cs typeface="Times New Roman"/>
              </a:rPr>
              <a:t> </a:t>
            </a:r>
            <a:r>
              <a:rPr sz="1200" dirty="0">
                <a:latin typeface="Times New Roman"/>
                <a:cs typeface="Times New Roman"/>
              </a:rPr>
              <a:t>solve</a:t>
            </a:r>
            <a:endParaRPr sz="1200">
              <a:latin typeface="Times New Roman"/>
              <a:cs typeface="Times New Roman"/>
            </a:endParaRPr>
          </a:p>
          <a:p>
            <a:pPr>
              <a:lnSpc>
                <a:spcPct val="100000"/>
              </a:lnSpc>
            </a:pPr>
            <a:endParaRPr sz="1750">
              <a:latin typeface="Times New Roman"/>
              <a:cs typeface="Times New Roman"/>
            </a:endParaRPr>
          </a:p>
          <a:p>
            <a:pPr marL="12700">
              <a:lnSpc>
                <a:spcPct val="100000"/>
              </a:lnSpc>
            </a:pPr>
            <a:r>
              <a:rPr sz="1200" dirty="0">
                <a:latin typeface="Times New Roman"/>
                <a:cs typeface="Times New Roman"/>
              </a:rPr>
              <a:t>For design purposes, we have taken ideas from</a:t>
            </a:r>
            <a:r>
              <a:rPr sz="1200" spc="-100" dirty="0">
                <a:latin typeface="Times New Roman"/>
                <a:cs typeface="Times New Roman"/>
              </a:rPr>
              <a:t> </a:t>
            </a:r>
            <a:r>
              <a:rPr sz="1200" dirty="0">
                <a:latin typeface="Times New Roman"/>
                <a:cs typeface="Times New Roman"/>
              </a:rPr>
              <a:t>codeforces.</a:t>
            </a:r>
            <a:endParaRPr sz="1200">
              <a:latin typeface="Times New Roman"/>
              <a:cs typeface="Times New Roman"/>
            </a:endParaRPr>
          </a:p>
          <a:p>
            <a:pPr>
              <a:lnSpc>
                <a:spcPct val="100000"/>
              </a:lnSpc>
              <a:spcBef>
                <a:spcPts val="55"/>
              </a:spcBef>
            </a:pPr>
            <a:endParaRPr sz="1100">
              <a:latin typeface="Times New Roman"/>
              <a:cs typeface="Times New Roman"/>
            </a:endParaRPr>
          </a:p>
          <a:p>
            <a:pPr marL="160655">
              <a:lnSpc>
                <a:spcPct val="100000"/>
              </a:lnSpc>
              <a:tabLst>
                <a:tab pos="469265" algn="l"/>
              </a:tabLst>
            </a:pPr>
            <a:r>
              <a:rPr sz="1200" b="1" dirty="0">
                <a:latin typeface="Times New Roman"/>
                <a:cs typeface="Times New Roman"/>
              </a:rPr>
              <a:t>i.	User </a:t>
            </a:r>
            <a:r>
              <a:rPr sz="1200" b="1" spc="-5" dirty="0">
                <a:latin typeface="Times New Roman"/>
                <a:cs typeface="Times New Roman"/>
              </a:rPr>
              <a:t>registration</a:t>
            </a:r>
            <a:r>
              <a:rPr sz="1200" b="1" spc="-30" dirty="0">
                <a:latin typeface="Times New Roman"/>
                <a:cs typeface="Times New Roman"/>
              </a:rPr>
              <a:t> </a:t>
            </a:r>
            <a:r>
              <a:rPr sz="1200" b="1" dirty="0">
                <a:latin typeface="Times New Roman"/>
                <a:cs typeface="Times New Roman"/>
              </a:rPr>
              <a:t>page</a:t>
            </a:r>
            <a:endParaRPr sz="1200">
              <a:latin typeface="Times New Roman"/>
              <a:cs typeface="Times New Roman"/>
            </a:endParaRPr>
          </a:p>
        </p:txBody>
      </p:sp>
      <p:sp>
        <p:nvSpPr>
          <p:cNvPr id="3" name="object 3"/>
          <p:cNvSpPr/>
          <p:nvPr/>
        </p:nvSpPr>
        <p:spPr>
          <a:xfrm>
            <a:off x="476800" y="3065740"/>
            <a:ext cx="6532490" cy="431824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4</a:t>
            </a:r>
            <a:endParaRPr sz="1100">
              <a:latin typeface="Times New Roman"/>
              <a:cs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44016" y="1001427"/>
            <a:ext cx="1426845" cy="208279"/>
          </a:xfrm>
          <a:prstGeom prst="rect">
            <a:avLst/>
          </a:prstGeom>
        </p:spPr>
        <p:txBody>
          <a:bodyPr vert="horz" wrap="square" lIns="0" tIns="12700" rIns="0" bIns="0" rtlCol="0">
            <a:spAutoFit/>
          </a:bodyPr>
          <a:lstStyle/>
          <a:p>
            <a:pPr marL="12700">
              <a:lnSpc>
                <a:spcPct val="100000"/>
              </a:lnSpc>
              <a:spcBef>
                <a:spcPts val="100"/>
              </a:spcBef>
              <a:tabLst>
                <a:tab pos="363855" algn="l"/>
              </a:tabLst>
            </a:pPr>
            <a:r>
              <a:rPr sz="1200" b="1" dirty="0">
                <a:latin typeface="Times New Roman"/>
                <a:cs typeface="Times New Roman"/>
              </a:rPr>
              <a:t>ii.	Live status</a:t>
            </a:r>
            <a:r>
              <a:rPr sz="1200" b="1" spc="-90" dirty="0">
                <a:latin typeface="Times New Roman"/>
                <a:cs typeface="Times New Roman"/>
              </a:rPr>
              <a:t> </a:t>
            </a:r>
            <a:r>
              <a:rPr sz="1200" b="1" dirty="0">
                <a:latin typeface="Times New Roman"/>
                <a:cs typeface="Times New Roman"/>
              </a:rPr>
              <a:t>page</a:t>
            </a:r>
            <a:endParaRPr sz="1200">
              <a:latin typeface="Times New Roman"/>
              <a:cs typeface="Times New Roman"/>
            </a:endParaRPr>
          </a:p>
        </p:txBody>
      </p:sp>
      <p:sp>
        <p:nvSpPr>
          <p:cNvPr id="3" name="object 3"/>
          <p:cNvSpPr/>
          <p:nvPr/>
        </p:nvSpPr>
        <p:spPr>
          <a:xfrm>
            <a:off x="514548" y="1618897"/>
            <a:ext cx="6667797" cy="4326543"/>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5</a:t>
            </a:r>
            <a:endParaRPr sz="110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6</a:t>
            </a:r>
            <a:endParaRPr sz="1100">
              <a:latin typeface="Times New Roman"/>
              <a:cs typeface="Times New Roman"/>
            </a:endParaRPr>
          </a:p>
        </p:txBody>
      </p:sp>
      <p:sp>
        <p:nvSpPr>
          <p:cNvPr id="2" name="object 2"/>
          <p:cNvSpPr txBox="1"/>
          <p:nvPr/>
        </p:nvSpPr>
        <p:spPr>
          <a:xfrm>
            <a:off x="638323" y="1048634"/>
            <a:ext cx="7081520" cy="4850765"/>
          </a:xfrm>
          <a:prstGeom prst="rect">
            <a:avLst/>
          </a:prstGeom>
        </p:spPr>
        <p:txBody>
          <a:bodyPr vert="horz" wrap="square" lIns="0" tIns="12700" rIns="0" bIns="0" rtlCol="0">
            <a:spAutoFit/>
          </a:bodyPr>
          <a:lstStyle/>
          <a:p>
            <a:pPr marL="574040" lvl="1" indent="-561975">
              <a:lnSpc>
                <a:spcPct val="100000"/>
              </a:lnSpc>
              <a:spcBef>
                <a:spcPts val="100"/>
              </a:spcBef>
              <a:buAutoNum type="arabicPeriod" startAt="2"/>
              <a:tabLst>
                <a:tab pos="574040" algn="l"/>
                <a:tab pos="574675" algn="l"/>
              </a:tabLst>
            </a:pPr>
            <a:r>
              <a:rPr sz="1400" b="1" spc="-15" dirty="0">
                <a:latin typeface="Times New Roman"/>
                <a:cs typeface="Times New Roman"/>
              </a:rPr>
              <a:t>Virtual</a:t>
            </a:r>
            <a:r>
              <a:rPr sz="1400" b="1" spc="-10" dirty="0">
                <a:latin typeface="Times New Roman"/>
                <a:cs typeface="Times New Roman"/>
              </a:rPr>
              <a:t> </a:t>
            </a:r>
            <a:r>
              <a:rPr sz="1400" b="1" spc="-5" dirty="0">
                <a:latin typeface="Times New Roman"/>
                <a:cs typeface="Times New Roman"/>
              </a:rPr>
              <a:t>judge</a:t>
            </a:r>
            <a:endParaRPr sz="1400" dirty="0">
              <a:latin typeface="Times New Roman"/>
              <a:cs typeface="Times New Roman"/>
            </a:endParaRPr>
          </a:p>
          <a:p>
            <a:pPr lvl="1">
              <a:lnSpc>
                <a:spcPct val="100000"/>
              </a:lnSpc>
              <a:spcBef>
                <a:spcPts val="35"/>
              </a:spcBef>
              <a:buFont typeface="Times New Roman"/>
              <a:buAutoNum type="arabicPeriod" startAt="2"/>
            </a:pPr>
            <a:endParaRPr sz="1400" dirty="0">
              <a:latin typeface="Times New Roman"/>
              <a:cs typeface="Times New Roman"/>
            </a:endParaRPr>
          </a:p>
          <a:p>
            <a:pPr marL="212090" marR="5080">
              <a:lnSpc>
                <a:spcPts val="1380"/>
              </a:lnSpc>
              <a:spcBef>
                <a:spcPts val="5"/>
              </a:spcBef>
            </a:pPr>
            <a:r>
              <a:rPr sz="1200" spc="-15" dirty="0">
                <a:latin typeface="Times New Roman"/>
                <a:cs typeface="Times New Roman"/>
              </a:rPr>
              <a:t>Virtual </a:t>
            </a:r>
            <a:r>
              <a:rPr sz="1200" dirty="0">
                <a:latin typeface="Times New Roman"/>
                <a:cs typeface="Times New Roman"/>
              </a:rPr>
              <a:t>judge is the most popular online judge for quick contest settings. It borrows problems from other</a:t>
            </a:r>
            <a:r>
              <a:rPr sz="1200" spc="-55" dirty="0">
                <a:latin typeface="Times New Roman"/>
                <a:cs typeface="Times New Roman"/>
              </a:rPr>
              <a:t> </a:t>
            </a:r>
            <a:r>
              <a:rPr sz="1200" dirty="0">
                <a:latin typeface="Times New Roman"/>
                <a:cs typeface="Times New Roman"/>
              </a:rPr>
              <a:t>sources  and provides users an easy way to gather and </a:t>
            </a:r>
            <a:r>
              <a:rPr sz="1200" spc="-5" dirty="0">
                <a:latin typeface="Times New Roman"/>
                <a:cs typeface="Times New Roman"/>
              </a:rPr>
              <a:t>organize </a:t>
            </a:r>
            <a:r>
              <a:rPr sz="1200" dirty="0">
                <a:latin typeface="Times New Roman"/>
                <a:cs typeface="Times New Roman"/>
              </a:rPr>
              <a:t>the contest. Most of the University and</a:t>
            </a:r>
            <a:r>
              <a:rPr sz="1200" spc="-60" dirty="0">
                <a:latin typeface="Times New Roman"/>
                <a:cs typeface="Times New Roman"/>
              </a:rPr>
              <a:t> </a:t>
            </a:r>
            <a:r>
              <a:rPr sz="1200" dirty="0">
                <a:latin typeface="Times New Roman"/>
                <a:cs typeface="Times New Roman"/>
              </a:rPr>
              <a:t>programming</a:t>
            </a:r>
          </a:p>
          <a:p>
            <a:pPr marL="212090">
              <a:lnSpc>
                <a:spcPts val="1345"/>
              </a:lnSpc>
            </a:pPr>
            <a:r>
              <a:rPr sz="1200" dirty="0">
                <a:latin typeface="Times New Roman"/>
                <a:cs typeface="Times New Roman"/>
              </a:rPr>
              <a:t>community use virtual judge for practice contest setting</a:t>
            </a:r>
            <a:r>
              <a:rPr sz="1200" spc="-10" dirty="0">
                <a:latin typeface="Times New Roman"/>
                <a:cs typeface="Times New Roman"/>
              </a:rPr>
              <a:t> regularly.</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30"/>
              </a:spcBef>
            </a:pPr>
            <a:endParaRPr sz="1350" dirty="0">
              <a:latin typeface="Times New Roman"/>
              <a:cs typeface="Times New Roman"/>
            </a:endParaRPr>
          </a:p>
          <a:p>
            <a:pPr marL="212090">
              <a:lnSpc>
                <a:spcPct val="100000"/>
              </a:lnSpc>
            </a:pPr>
            <a:r>
              <a:rPr sz="1200" b="1" spc="-5" dirty="0">
                <a:latin typeface="Times New Roman"/>
                <a:cs typeface="Times New Roman"/>
              </a:rPr>
              <a:t>Features </a:t>
            </a:r>
            <a:r>
              <a:rPr sz="1200" b="1" dirty="0">
                <a:latin typeface="Times New Roman"/>
                <a:cs typeface="Times New Roman"/>
              </a:rPr>
              <a:t>we have adapted </a:t>
            </a:r>
            <a:r>
              <a:rPr sz="1200" b="1" spc="-10" dirty="0">
                <a:latin typeface="Times New Roman"/>
                <a:cs typeface="Times New Roman"/>
              </a:rPr>
              <a:t>from </a:t>
            </a:r>
            <a:r>
              <a:rPr sz="1200" b="1" dirty="0">
                <a:latin typeface="Times New Roman"/>
                <a:cs typeface="Times New Roman"/>
              </a:rPr>
              <a:t>virtual</a:t>
            </a:r>
            <a:r>
              <a:rPr sz="1200" b="1" spc="10" dirty="0">
                <a:latin typeface="Times New Roman"/>
                <a:cs typeface="Times New Roman"/>
              </a:rPr>
              <a:t> </a:t>
            </a:r>
            <a:r>
              <a:rPr sz="1200" b="1" dirty="0">
                <a:latin typeface="Times New Roman"/>
                <a:cs typeface="Times New Roman"/>
              </a:rPr>
              <a:t>judge:</a:t>
            </a:r>
            <a:endParaRPr sz="1200" dirty="0">
              <a:latin typeface="Times New Roman"/>
              <a:cs typeface="Times New Roman"/>
            </a:endParaRPr>
          </a:p>
          <a:p>
            <a:pPr>
              <a:lnSpc>
                <a:spcPct val="100000"/>
              </a:lnSpc>
            </a:pPr>
            <a:endParaRPr sz="1300" dirty="0">
              <a:latin typeface="Times New Roman"/>
              <a:cs typeface="Times New Roman"/>
            </a:endParaRPr>
          </a:p>
          <a:p>
            <a:pPr marL="669290" lvl="2" indent="-229235">
              <a:lnSpc>
                <a:spcPct val="100000"/>
              </a:lnSpc>
              <a:spcBef>
                <a:spcPts val="900"/>
              </a:spcBef>
              <a:buFont typeface="Arial"/>
              <a:buChar char="●"/>
              <a:tabLst>
                <a:tab pos="669290" algn="l"/>
                <a:tab pos="669925" algn="l"/>
              </a:tabLst>
            </a:pPr>
            <a:r>
              <a:rPr sz="1200" dirty="0">
                <a:latin typeface="Times New Roman"/>
                <a:cs typeface="Times New Roman"/>
              </a:rPr>
              <a:t>Problem</a:t>
            </a:r>
            <a:r>
              <a:rPr sz="1200" spc="-5" dirty="0">
                <a:latin typeface="Times New Roman"/>
                <a:cs typeface="Times New Roman"/>
              </a:rPr>
              <a:t> </a:t>
            </a:r>
            <a:r>
              <a:rPr sz="1200" dirty="0">
                <a:latin typeface="Times New Roman"/>
                <a:cs typeface="Times New Roman"/>
              </a:rPr>
              <a:t>set</a:t>
            </a:r>
          </a:p>
          <a:p>
            <a:pPr marL="669290" lvl="2" indent="-229235">
              <a:lnSpc>
                <a:spcPct val="100000"/>
              </a:lnSpc>
              <a:spcBef>
                <a:spcPts val="640"/>
              </a:spcBef>
              <a:buFont typeface="Arial"/>
              <a:buChar char="●"/>
              <a:tabLst>
                <a:tab pos="669290" algn="l"/>
                <a:tab pos="669925" algn="l"/>
              </a:tabLst>
            </a:pPr>
            <a:r>
              <a:rPr sz="1200" dirty="0">
                <a:latin typeface="Times New Roman"/>
                <a:cs typeface="Times New Roman"/>
              </a:rPr>
              <a:t>Contest</a:t>
            </a:r>
          </a:p>
          <a:p>
            <a:pPr marL="669290" lvl="2" indent="-229235">
              <a:lnSpc>
                <a:spcPct val="100000"/>
              </a:lnSpc>
              <a:spcBef>
                <a:spcPts val="635"/>
              </a:spcBef>
              <a:buFont typeface="Arial"/>
              <a:buChar char="●"/>
              <a:tabLst>
                <a:tab pos="669290" algn="l"/>
                <a:tab pos="669925" algn="l"/>
              </a:tabLst>
            </a:pPr>
            <a:r>
              <a:rPr sz="1200" dirty="0">
                <a:latin typeface="Times New Roman"/>
                <a:cs typeface="Times New Roman"/>
              </a:rPr>
              <a:t>Create</a:t>
            </a:r>
            <a:r>
              <a:rPr sz="1200" spc="-5" dirty="0">
                <a:latin typeface="Times New Roman"/>
                <a:cs typeface="Times New Roman"/>
              </a:rPr>
              <a:t> </a:t>
            </a:r>
            <a:r>
              <a:rPr sz="1200" dirty="0">
                <a:latin typeface="Times New Roman"/>
                <a:cs typeface="Times New Roman"/>
              </a:rPr>
              <a:t>contest</a:t>
            </a:r>
          </a:p>
          <a:p>
            <a:pPr marL="669290" lvl="2" indent="-229235">
              <a:lnSpc>
                <a:spcPct val="100000"/>
              </a:lnSpc>
              <a:spcBef>
                <a:spcPts val="640"/>
              </a:spcBef>
              <a:buFont typeface="Arial"/>
              <a:buChar char="●"/>
              <a:tabLst>
                <a:tab pos="669290" algn="l"/>
                <a:tab pos="669925" algn="l"/>
              </a:tabLst>
            </a:pPr>
            <a:r>
              <a:rPr sz="1200" dirty="0">
                <a:latin typeface="Times New Roman"/>
                <a:cs typeface="Times New Roman"/>
              </a:rPr>
              <a:t>Live</a:t>
            </a:r>
            <a:r>
              <a:rPr sz="1200" spc="-5" dirty="0">
                <a:latin typeface="Times New Roman"/>
                <a:cs typeface="Times New Roman"/>
              </a:rPr>
              <a:t> </a:t>
            </a:r>
            <a:r>
              <a:rPr sz="1200" dirty="0">
                <a:latin typeface="Times New Roman"/>
                <a:cs typeface="Times New Roman"/>
              </a:rPr>
              <a:t>status</a:t>
            </a:r>
          </a:p>
          <a:p>
            <a:pPr marL="669290" lvl="2" indent="-229235">
              <a:lnSpc>
                <a:spcPct val="100000"/>
              </a:lnSpc>
              <a:spcBef>
                <a:spcPts val="635"/>
              </a:spcBef>
              <a:buFont typeface="Arial"/>
              <a:buChar char="●"/>
              <a:tabLst>
                <a:tab pos="669290" algn="l"/>
                <a:tab pos="669925" algn="l"/>
              </a:tabLst>
            </a:pPr>
            <a:r>
              <a:rPr sz="1200" spc="-10" dirty="0">
                <a:latin typeface="Times New Roman"/>
                <a:cs typeface="Times New Roman"/>
              </a:rPr>
              <a:t>Tutorial</a:t>
            </a:r>
            <a:endParaRPr sz="1200" dirty="0">
              <a:latin typeface="Times New Roman"/>
              <a:cs typeface="Times New Roman"/>
            </a:endParaRPr>
          </a:p>
          <a:p>
            <a:pPr lvl="2">
              <a:lnSpc>
                <a:spcPct val="100000"/>
              </a:lnSpc>
              <a:buChar char="●"/>
            </a:pPr>
            <a:endParaRPr sz="1300" dirty="0">
              <a:latin typeface="Times New Roman"/>
              <a:cs typeface="Times New Roman"/>
            </a:endParaRPr>
          </a:p>
          <a:p>
            <a:pPr marL="212090">
              <a:lnSpc>
                <a:spcPct val="100000"/>
              </a:lnSpc>
              <a:spcBef>
                <a:spcPts val="900"/>
              </a:spcBef>
            </a:pPr>
            <a:r>
              <a:rPr sz="1200" b="1" spc="-5" dirty="0">
                <a:latin typeface="Times New Roman"/>
                <a:cs typeface="Times New Roman"/>
              </a:rPr>
              <a:t>Features </a:t>
            </a:r>
            <a:r>
              <a:rPr sz="1200" b="1" dirty="0">
                <a:latin typeface="Times New Roman"/>
                <a:cs typeface="Times New Roman"/>
              </a:rPr>
              <a:t>we have added that </a:t>
            </a:r>
            <a:r>
              <a:rPr sz="1200" b="1" spc="-10" dirty="0">
                <a:latin typeface="Times New Roman"/>
                <a:cs typeface="Times New Roman"/>
              </a:rPr>
              <a:t>are </a:t>
            </a:r>
            <a:r>
              <a:rPr sz="1200" b="1" dirty="0">
                <a:latin typeface="Times New Roman"/>
                <a:cs typeface="Times New Roman"/>
              </a:rPr>
              <a:t>not in virtual</a:t>
            </a:r>
            <a:r>
              <a:rPr sz="1200" b="1" spc="5" dirty="0">
                <a:latin typeface="Times New Roman"/>
                <a:cs typeface="Times New Roman"/>
              </a:rPr>
              <a:t> </a:t>
            </a:r>
            <a:r>
              <a:rPr sz="1200" b="1" dirty="0">
                <a:latin typeface="Times New Roman"/>
                <a:cs typeface="Times New Roman"/>
              </a:rPr>
              <a:t>judge:</a:t>
            </a:r>
            <a:endParaRPr sz="1200" dirty="0">
              <a:latin typeface="Times New Roman"/>
              <a:cs typeface="Times New Roman"/>
            </a:endParaRPr>
          </a:p>
          <a:p>
            <a:pPr>
              <a:lnSpc>
                <a:spcPct val="100000"/>
              </a:lnSpc>
            </a:pPr>
            <a:endParaRPr sz="1300" dirty="0">
              <a:latin typeface="Times New Roman"/>
              <a:cs typeface="Times New Roman"/>
            </a:endParaRPr>
          </a:p>
          <a:p>
            <a:pPr marL="669290" lvl="2" indent="-229235">
              <a:lnSpc>
                <a:spcPct val="100000"/>
              </a:lnSpc>
              <a:spcBef>
                <a:spcPts val="900"/>
              </a:spcBef>
              <a:buFont typeface="Arial"/>
              <a:buChar char="●"/>
              <a:tabLst>
                <a:tab pos="669290" algn="l"/>
                <a:tab pos="669925" algn="l"/>
              </a:tabLst>
            </a:pPr>
            <a:r>
              <a:rPr sz="1200" spc="-25" dirty="0">
                <a:latin typeface="Times New Roman"/>
                <a:cs typeface="Times New Roman"/>
              </a:rPr>
              <a:t>Todo</a:t>
            </a:r>
            <a:r>
              <a:rPr sz="1200" spc="-5" dirty="0">
                <a:latin typeface="Times New Roman"/>
                <a:cs typeface="Times New Roman"/>
              </a:rPr>
              <a:t> </a:t>
            </a:r>
            <a:r>
              <a:rPr sz="1200" dirty="0">
                <a:latin typeface="Times New Roman"/>
                <a:cs typeface="Times New Roman"/>
              </a:rPr>
              <a:t>list</a:t>
            </a:r>
          </a:p>
          <a:p>
            <a:pPr marL="669290" lvl="2" indent="-229235">
              <a:lnSpc>
                <a:spcPct val="100000"/>
              </a:lnSpc>
              <a:spcBef>
                <a:spcPts val="635"/>
              </a:spcBef>
              <a:buFont typeface="Arial"/>
              <a:buChar char="●"/>
              <a:tabLst>
                <a:tab pos="669290" algn="l"/>
                <a:tab pos="669925" algn="l"/>
              </a:tabLst>
            </a:pPr>
            <a:r>
              <a:rPr sz="1200" dirty="0">
                <a:latin typeface="Times New Roman"/>
                <a:cs typeface="Times New Roman"/>
              </a:rPr>
              <a:t>Announcement</a:t>
            </a:r>
          </a:p>
          <a:p>
            <a:pPr marL="669290" lvl="2" indent="-229235">
              <a:lnSpc>
                <a:spcPct val="100000"/>
              </a:lnSpc>
              <a:spcBef>
                <a:spcPts val="640"/>
              </a:spcBef>
              <a:buFont typeface="Arial"/>
              <a:buChar char="●"/>
              <a:tabLst>
                <a:tab pos="669290" algn="l"/>
                <a:tab pos="669925" algn="l"/>
              </a:tabLst>
            </a:pPr>
            <a:r>
              <a:rPr sz="1200" dirty="0">
                <a:latin typeface="Times New Roman"/>
                <a:cs typeface="Times New Roman"/>
              </a:rPr>
              <a:t>Set</a:t>
            </a:r>
            <a:r>
              <a:rPr sz="1200" spc="-5" dirty="0">
                <a:latin typeface="Times New Roman"/>
                <a:cs typeface="Times New Roman"/>
              </a:rPr>
              <a:t> </a:t>
            </a:r>
            <a:r>
              <a:rPr sz="1200" dirty="0">
                <a:latin typeface="Times New Roman"/>
                <a:cs typeface="Times New Roman"/>
              </a:rPr>
              <a:t>problem</a:t>
            </a:r>
          </a:p>
          <a:p>
            <a:pPr marL="669290" lvl="2" indent="-229235">
              <a:lnSpc>
                <a:spcPct val="100000"/>
              </a:lnSpc>
              <a:spcBef>
                <a:spcPts val="630"/>
              </a:spcBef>
              <a:buSzPct val="91666"/>
              <a:buFont typeface="Arial"/>
              <a:buChar char="●"/>
              <a:tabLst>
                <a:tab pos="669290" algn="l"/>
                <a:tab pos="669925" algn="l"/>
              </a:tabLst>
            </a:pPr>
            <a:r>
              <a:rPr sz="1200" dirty="0">
                <a:latin typeface="Times New Roman"/>
                <a:cs typeface="Times New Roman"/>
              </a:rPr>
              <a:t>Problem suggestion to</a:t>
            </a:r>
            <a:r>
              <a:rPr sz="1200" spc="-5" dirty="0">
                <a:latin typeface="Times New Roman"/>
                <a:cs typeface="Times New Roman"/>
              </a:rPr>
              <a:t> </a:t>
            </a:r>
            <a:r>
              <a:rPr sz="1200" dirty="0">
                <a:latin typeface="Times New Roman"/>
                <a:cs typeface="Times New Roman"/>
              </a:rPr>
              <a:t>solve</a:t>
            </a:r>
          </a:p>
        </p:txBody>
      </p:sp>
      <p:sp>
        <p:nvSpPr>
          <p:cNvPr id="3" name="object 3"/>
          <p:cNvSpPr txBox="1"/>
          <p:nvPr/>
        </p:nvSpPr>
        <p:spPr>
          <a:xfrm>
            <a:off x="838200" y="6348160"/>
            <a:ext cx="56038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Also for design purposes, we have taken ideas from this site. Here are some of them</a:t>
            </a:r>
            <a:r>
              <a:rPr sz="1200" spc="-100" dirty="0">
                <a:latin typeface="Times New Roman"/>
                <a:cs typeface="Times New Roman"/>
              </a:rPr>
              <a:t> </a:t>
            </a:r>
            <a:r>
              <a:rPr sz="1200" dirty="0">
                <a:latin typeface="Times New Roman"/>
                <a:cs typeface="Times New Roman"/>
              </a:rPr>
              <a:t>below:</a:t>
            </a:r>
            <a:endParaRPr sz="120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86358" y="1016024"/>
            <a:ext cx="1449070" cy="208279"/>
          </a:xfrm>
          <a:prstGeom prst="rect">
            <a:avLst/>
          </a:prstGeom>
        </p:spPr>
        <p:txBody>
          <a:bodyPr vert="horz" wrap="square" lIns="0" tIns="12700" rIns="0" bIns="0" rtlCol="0">
            <a:spAutoFit/>
          </a:bodyPr>
          <a:lstStyle/>
          <a:p>
            <a:pPr marL="12700">
              <a:lnSpc>
                <a:spcPct val="100000"/>
              </a:lnSpc>
              <a:spcBef>
                <a:spcPts val="100"/>
              </a:spcBef>
              <a:tabLst>
                <a:tab pos="321310" algn="l"/>
              </a:tabLst>
            </a:pPr>
            <a:r>
              <a:rPr sz="1200" b="1" dirty="0">
                <a:latin typeface="Times New Roman"/>
                <a:cs typeface="Times New Roman"/>
              </a:rPr>
              <a:t>i.	</a:t>
            </a:r>
            <a:r>
              <a:rPr sz="1200" b="1" spc="-5" dirty="0">
                <a:latin typeface="Times New Roman"/>
                <a:cs typeface="Times New Roman"/>
              </a:rPr>
              <a:t>Problem </a:t>
            </a:r>
            <a:r>
              <a:rPr sz="1200" b="1" dirty="0">
                <a:latin typeface="Times New Roman"/>
                <a:cs typeface="Times New Roman"/>
              </a:rPr>
              <a:t>set</a:t>
            </a:r>
            <a:r>
              <a:rPr sz="1200" b="1" spc="-75" dirty="0">
                <a:latin typeface="Times New Roman"/>
                <a:cs typeface="Times New Roman"/>
              </a:rPr>
              <a:t> </a:t>
            </a:r>
            <a:r>
              <a:rPr sz="1200" b="1" dirty="0">
                <a:latin typeface="Times New Roman"/>
                <a:cs typeface="Times New Roman"/>
              </a:rPr>
              <a:t>page</a:t>
            </a:r>
            <a:endParaRPr sz="1200">
              <a:latin typeface="Times New Roman"/>
              <a:cs typeface="Times New Roman"/>
            </a:endParaRPr>
          </a:p>
        </p:txBody>
      </p:sp>
      <p:sp>
        <p:nvSpPr>
          <p:cNvPr id="3" name="object 3"/>
          <p:cNvSpPr txBox="1"/>
          <p:nvPr/>
        </p:nvSpPr>
        <p:spPr>
          <a:xfrm>
            <a:off x="944016" y="4985704"/>
            <a:ext cx="1109345" cy="208279"/>
          </a:xfrm>
          <a:prstGeom prst="rect">
            <a:avLst/>
          </a:prstGeom>
        </p:spPr>
        <p:txBody>
          <a:bodyPr vert="horz" wrap="square" lIns="0" tIns="12700" rIns="0" bIns="0" rtlCol="0">
            <a:spAutoFit/>
          </a:bodyPr>
          <a:lstStyle/>
          <a:p>
            <a:pPr marL="12700">
              <a:lnSpc>
                <a:spcPct val="100000"/>
              </a:lnSpc>
              <a:spcBef>
                <a:spcPts val="100"/>
              </a:spcBef>
              <a:tabLst>
                <a:tab pos="363855" algn="l"/>
              </a:tabLst>
            </a:pPr>
            <a:r>
              <a:rPr sz="1200" b="1" dirty="0">
                <a:latin typeface="Times New Roman"/>
                <a:cs typeface="Times New Roman"/>
              </a:rPr>
              <a:t>ii.	Contest</a:t>
            </a:r>
            <a:r>
              <a:rPr sz="1200" b="1" spc="-75" dirty="0">
                <a:latin typeface="Times New Roman"/>
                <a:cs typeface="Times New Roman"/>
              </a:rPr>
              <a:t> </a:t>
            </a:r>
            <a:r>
              <a:rPr sz="1200" b="1" dirty="0">
                <a:latin typeface="Times New Roman"/>
                <a:cs typeface="Times New Roman"/>
              </a:rPr>
              <a:t>list</a:t>
            </a:r>
            <a:endParaRPr sz="1200">
              <a:latin typeface="Times New Roman"/>
              <a:cs typeface="Times New Roman"/>
            </a:endParaRPr>
          </a:p>
        </p:txBody>
      </p:sp>
      <p:sp>
        <p:nvSpPr>
          <p:cNvPr id="4" name="object 4"/>
          <p:cNvSpPr/>
          <p:nvPr/>
        </p:nvSpPr>
        <p:spPr>
          <a:xfrm>
            <a:off x="974725" y="1408379"/>
            <a:ext cx="5715000" cy="31527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984250" y="5378069"/>
            <a:ext cx="5400675" cy="3086100"/>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7</a:t>
            </a:r>
            <a:endParaRPr sz="1100">
              <a:latin typeface="Times New Roman"/>
              <a:cs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1675" y="1045231"/>
            <a:ext cx="19113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iii.</a:t>
            </a:r>
            <a:endParaRPr sz="1200">
              <a:latin typeface="Times New Roman"/>
              <a:cs typeface="Times New Roman"/>
            </a:endParaRPr>
          </a:p>
        </p:txBody>
      </p:sp>
      <p:sp>
        <p:nvSpPr>
          <p:cNvPr id="3" name="object 3"/>
          <p:cNvSpPr txBox="1"/>
          <p:nvPr/>
        </p:nvSpPr>
        <p:spPr>
          <a:xfrm>
            <a:off x="1295400" y="1045231"/>
            <a:ext cx="114744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Contest</a:t>
            </a:r>
            <a:r>
              <a:rPr sz="1200" b="1" spc="-75" dirty="0">
                <a:latin typeface="Times New Roman"/>
                <a:cs typeface="Times New Roman"/>
              </a:rPr>
              <a:t> </a:t>
            </a:r>
            <a:r>
              <a:rPr sz="1200" b="1" dirty="0">
                <a:latin typeface="Times New Roman"/>
                <a:cs typeface="Times New Roman"/>
              </a:rPr>
              <a:t>overview</a:t>
            </a:r>
            <a:endParaRPr sz="1200">
              <a:latin typeface="Times New Roman"/>
              <a:cs typeface="Times New Roman"/>
            </a:endParaRPr>
          </a:p>
        </p:txBody>
      </p:sp>
      <p:sp>
        <p:nvSpPr>
          <p:cNvPr id="4" name="object 4"/>
          <p:cNvSpPr txBox="1"/>
          <p:nvPr/>
        </p:nvSpPr>
        <p:spPr>
          <a:xfrm>
            <a:off x="918567" y="4772369"/>
            <a:ext cx="1301115" cy="208279"/>
          </a:xfrm>
          <a:prstGeom prst="rect">
            <a:avLst/>
          </a:prstGeom>
        </p:spPr>
        <p:txBody>
          <a:bodyPr vert="horz" wrap="square" lIns="0" tIns="12700" rIns="0" bIns="0" rtlCol="0">
            <a:spAutoFit/>
          </a:bodyPr>
          <a:lstStyle/>
          <a:p>
            <a:pPr marL="12700">
              <a:lnSpc>
                <a:spcPct val="100000"/>
              </a:lnSpc>
              <a:spcBef>
                <a:spcPts val="100"/>
              </a:spcBef>
              <a:tabLst>
                <a:tab pos="389255" algn="l"/>
              </a:tabLst>
            </a:pPr>
            <a:r>
              <a:rPr sz="1200" b="1" spc="-25" dirty="0">
                <a:latin typeface="Times New Roman"/>
                <a:cs typeface="Times New Roman"/>
              </a:rPr>
              <a:t>iv.	</a:t>
            </a:r>
            <a:r>
              <a:rPr sz="1200" b="1" spc="-5" dirty="0">
                <a:latin typeface="Times New Roman"/>
                <a:cs typeface="Times New Roman"/>
              </a:rPr>
              <a:t>Problem</a:t>
            </a:r>
            <a:r>
              <a:rPr sz="1200" b="1" spc="-70" dirty="0">
                <a:latin typeface="Times New Roman"/>
                <a:cs typeface="Times New Roman"/>
              </a:rPr>
              <a:t> </a:t>
            </a:r>
            <a:r>
              <a:rPr sz="1200" b="1" dirty="0">
                <a:latin typeface="Times New Roman"/>
                <a:cs typeface="Times New Roman"/>
              </a:rPr>
              <a:t>page</a:t>
            </a:r>
            <a:endParaRPr sz="1200">
              <a:latin typeface="Times New Roman"/>
              <a:cs typeface="Times New Roman"/>
            </a:endParaRPr>
          </a:p>
        </p:txBody>
      </p:sp>
      <p:sp>
        <p:nvSpPr>
          <p:cNvPr id="5" name="object 5"/>
          <p:cNvSpPr/>
          <p:nvPr/>
        </p:nvSpPr>
        <p:spPr>
          <a:xfrm>
            <a:off x="803275" y="1437576"/>
            <a:ext cx="5695950" cy="311467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12800" y="5164734"/>
            <a:ext cx="5943600" cy="3267075"/>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8</a:t>
            </a:r>
            <a:endParaRPr sz="110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08476" y="839874"/>
            <a:ext cx="7098665" cy="1564005"/>
          </a:xfrm>
          <a:prstGeom prst="rect">
            <a:avLst/>
          </a:prstGeom>
        </p:spPr>
        <p:txBody>
          <a:bodyPr vert="horz" wrap="square" lIns="0" tIns="12700" rIns="0" bIns="0" rtlCol="0">
            <a:spAutoFit/>
          </a:bodyPr>
          <a:lstStyle/>
          <a:p>
            <a:pPr marL="12700">
              <a:lnSpc>
                <a:spcPct val="100000"/>
              </a:lnSpc>
              <a:spcBef>
                <a:spcPts val="100"/>
              </a:spcBef>
              <a:tabLst>
                <a:tab pos="603885" algn="l"/>
              </a:tabLst>
            </a:pPr>
            <a:r>
              <a:rPr sz="1400" b="1" spc="-5" dirty="0">
                <a:latin typeface="Arial"/>
                <a:cs typeface="Arial"/>
              </a:rPr>
              <a:t>2.3.	</a:t>
            </a:r>
            <a:r>
              <a:rPr sz="1400" b="1" spc="-5" dirty="0">
                <a:latin typeface="Times New Roman"/>
                <a:cs typeface="Times New Roman"/>
              </a:rPr>
              <a:t>Stopstalk</a:t>
            </a:r>
            <a:endParaRPr sz="1400">
              <a:latin typeface="Times New Roman"/>
              <a:cs typeface="Times New Roman"/>
            </a:endParaRPr>
          </a:p>
          <a:p>
            <a:pPr>
              <a:lnSpc>
                <a:spcPct val="100000"/>
              </a:lnSpc>
              <a:spcBef>
                <a:spcPts val="35"/>
              </a:spcBef>
            </a:pPr>
            <a:endParaRPr sz="1200">
              <a:latin typeface="Times New Roman"/>
              <a:cs typeface="Times New Roman"/>
            </a:endParaRPr>
          </a:p>
          <a:p>
            <a:pPr marL="603885" marR="116839">
              <a:lnSpc>
                <a:spcPts val="1380"/>
              </a:lnSpc>
              <a:spcBef>
                <a:spcPts val="5"/>
              </a:spcBef>
            </a:pPr>
            <a:r>
              <a:rPr sz="1200" dirty="0">
                <a:latin typeface="Times New Roman"/>
                <a:cs typeface="Times New Roman"/>
              </a:rPr>
              <a:t>Stopstalk is a special website where a user can register and provide his/her all online judges username</a:t>
            </a:r>
            <a:r>
              <a:rPr sz="1200" spc="-100" dirty="0">
                <a:latin typeface="Times New Roman"/>
                <a:cs typeface="Times New Roman"/>
              </a:rPr>
              <a:t> </a:t>
            </a:r>
            <a:r>
              <a:rPr sz="1200" dirty="0">
                <a:latin typeface="Times New Roman"/>
                <a:cs typeface="Times New Roman"/>
              </a:rPr>
              <a:t>to  keep updated with the performance of his/her own as well as friends ensuring the number of solves,  submissions on several online</a:t>
            </a:r>
            <a:r>
              <a:rPr sz="1200" spc="-5" dirty="0">
                <a:latin typeface="Times New Roman"/>
                <a:cs typeface="Times New Roman"/>
              </a:rPr>
              <a:t> </a:t>
            </a:r>
            <a:r>
              <a:rPr sz="1200" dirty="0">
                <a:latin typeface="Times New Roman"/>
                <a:cs typeface="Times New Roman"/>
              </a:rPr>
              <a:t>judges.</a:t>
            </a:r>
            <a:endParaRPr sz="1200">
              <a:latin typeface="Times New Roman"/>
              <a:cs typeface="Times New Roman"/>
            </a:endParaRPr>
          </a:p>
          <a:p>
            <a:pPr>
              <a:lnSpc>
                <a:spcPct val="100000"/>
              </a:lnSpc>
              <a:spcBef>
                <a:spcPts val="20"/>
              </a:spcBef>
            </a:pPr>
            <a:endParaRPr sz="1850">
              <a:latin typeface="Times New Roman"/>
              <a:cs typeface="Times New Roman"/>
            </a:endParaRPr>
          </a:p>
          <a:p>
            <a:pPr marL="603885" marR="5080">
              <a:lnSpc>
                <a:spcPts val="1380"/>
              </a:lnSpc>
            </a:pPr>
            <a:r>
              <a:rPr sz="1200" dirty="0">
                <a:latin typeface="Times New Roman"/>
                <a:cs typeface="Times New Roman"/>
              </a:rPr>
              <a:t>This site is not an online judge, so directly we </a:t>
            </a:r>
            <a:r>
              <a:rPr sz="1200" spc="-5" dirty="0">
                <a:latin typeface="Times New Roman"/>
                <a:cs typeface="Times New Roman"/>
              </a:rPr>
              <a:t>can’t </a:t>
            </a:r>
            <a:r>
              <a:rPr sz="1200" dirty="0">
                <a:latin typeface="Times New Roman"/>
                <a:cs typeface="Times New Roman"/>
              </a:rPr>
              <a:t>adopt anything but there is a feature of todo list</a:t>
            </a:r>
            <a:r>
              <a:rPr sz="1200" spc="-95" dirty="0">
                <a:latin typeface="Times New Roman"/>
                <a:cs typeface="Times New Roman"/>
              </a:rPr>
              <a:t> </a:t>
            </a:r>
            <a:r>
              <a:rPr sz="1200" dirty="0">
                <a:latin typeface="Times New Roman"/>
                <a:cs typeface="Times New Roman"/>
              </a:rPr>
              <a:t>which  we think very much helpful to</a:t>
            </a:r>
            <a:r>
              <a:rPr sz="1200" spc="-10" dirty="0">
                <a:latin typeface="Times New Roman"/>
                <a:cs typeface="Times New Roman"/>
              </a:rPr>
              <a:t> </a:t>
            </a:r>
            <a:r>
              <a:rPr sz="1200" dirty="0">
                <a:latin typeface="Times New Roman"/>
                <a:cs typeface="Times New Roman"/>
              </a:rPr>
              <a:t>users.</a:t>
            </a:r>
            <a:endParaRPr sz="1200">
              <a:latin typeface="Times New Roman"/>
              <a:cs typeface="Times New Roman"/>
            </a:endParaRPr>
          </a:p>
        </p:txBody>
      </p:sp>
      <p:sp>
        <p:nvSpPr>
          <p:cNvPr id="3" name="object 3"/>
          <p:cNvSpPr txBox="1"/>
          <p:nvPr/>
        </p:nvSpPr>
        <p:spPr>
          <a:xfrm>
            <a:off x="1066800" y="2867721"/>
            <a:ext cx="871219" cy="208279"/>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0665" algn="l"/>
                <a:tab pos="241300" algn="l"/>
              </a:tabLst>
            </a:pPr>
            <a:r>
              <a:rPr sz="1200" b="1" spc="-30" dirty="0">
                <a:latin typeface="Times New Roman"/>
                <a:cs typeface="Times New Roman"/>
              </a:rPr>
              <a:t>Todo</a:t>
            </a:r>
            <a:r>
              <a:rPr sz="1200" b="1" spc="-75" dirty="0">
                <a:latin typeface="Times New Roman"/>
                <a:cs typeface="Times New Roman"/>
              </a:rPr>
              <a:t> </a:t>
            </a:r>
            <a:r>
              <a:rPr sz="1200" b="1" dirty="0">
                <a:latin typeface="Times New Roman"/>
                <a:cs typeface="Times New Roman"/>
              </a:rPr>
              <a:t>List</a:t>
            </a:r>
            <a:endParaRPr sz="1200">
              <a:latin typeface="Times New Roman"/>
              <a:cs typeface="Times New Roman"/>
            </a:endParaRPr>
          </a:p>
        </p:txBody>
      </p:sp>
      <p:sp>
        <p:nvSpPr>
          <p:cNvPr id="4" name="object 4"/>
          <p:cNvSpPr/>
          <p:nvPr/>
        </p:nvSpPr>
        <p:spPr>
          <a:xfrm>
            <a:off x="412750" y="3435324"/>
            <a:ext cx="6905625" cy="399097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9</a:t>
            </a:r>
            <a:endParaRPr sz="110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38323" y="1063232"/>
            <a:ext cx="7060565" cy="925830"/>
          </a:xfrm>
          <a:prstGeom prst="rect">
            <a:avLst/>
          </a:prstGeom>
        </p:spPr>
        <p:txBody>
          <a:bodyPr vert="horz" wrap="square" lIns="0" tIns="12700" rIns="0" bIns="0" rtlCol="0">
            <a:spAutoFit/>
          </a:bodyPr>
          <a:lstStyle/>
          <a:p>
            <a:pPr marL="12700">
              <a:lnSpc>
                <a:spcPct val="100000"/>
              </a:lnSpc>
              <a:spcBef>
                <a:spcPts val="100"/>
              </a:spcBef>
              <a:tabLst>
                <a:tab pos="574040" algn="l"/>
              </a:tabLst>
            </a:pPr>
            <a:r>
              <a:rPr sz="1400" b="1" spc="-5" dirty="0">
                <a:latin typeface="Times New Roman"/>
                <a:cs typeface="Times New Roman"/>
              </a:rPr>
              <a:t>2.4.	CP-Algorithm</a:t>
            </a:r>
            <a:endParaRPr sz="1400">
              <a:latin typeface="Times New Roman"/>
              <a:cs typeface="Times New Roman"/>
            </a:endParaRPr>
          </a:p>
          <a:p>
            <a:pPr marL="212090">
              <a:lnSpc>
                <a:spcPts val="1410"/>
              </a:lnSpc>
              <a:spcBef>
                <a:spcPts val="1205"/>
              </a:spcBef>
            </a:pPr>
            <a:r>
              <a:rPr sz="1200" dirty="0">
                <a:latin typeface="Times New Roman"/>
                <a:cs typeface="Times New Roman"/>
              </a:rPr>
              <a:t>CP Algorithm is a tutorial blog website where we find </a:t>
            </a:r>
            <a:r>
              <a:rPr sz="1200" spc="-5" dirty="0">
                <a:latin typeface="Times New Roman"/>
                <a:cs typeface="Times New Roman"/>
              </a:rPr>
              <a:t>different </a:t>
            </a:r>
            <a:r>
              <a:rPr sz="1200" dirty="0">
                <a:latin typeface="Times New Roman"/>
                <a:cs typeface="Times New Roman"/>
              </a:rPr>
              <a:t>kinds of tutorials about data structures,</a:t>
            </a:r>
            <a:r>
              <a:rPr sz="1200" spc="-65" dirty="0">
                <a:latin typeface="Times New Roman"/>
                <a:cs typeface="Times New Roman"/>
              </a:rPr>
              <a:t> </a:t>
            </a:r>
            <a:r>
              <a:rPr sz="1200" dirty="0">
                <a:latin typeface="Times New Roman"/>
                <a:cs typeface="Times New Roman"/>
              </a:rPr>
              <a:t>math,</a:t>
            </a:r>
            <a:endParaRPr sz="1200">
              <a:latin typeface="Times New Roman"/>
              <a:cs typeface="Times New Roman"/>
            </a:endParaRPr>
          </a:p>
          <a:p>
            <a:pPr marL="212090" marR="5080">
              <a:lnSpc>
                <a:spcPts val="1380"/>
              </a:lnSpc>
              <a:spcBef>
                <a:spcPts val="65"/>
              </a:spcBef>
            </a:pPr>
            <a:r>
              <a:rPr sz="1200" dirty="0">
                <a:latin typeface="Times New Roman"/>
                <a:cs typeface="Times New Roman"/>
              </a:rPr>
              <a:t>algorithms. </a:t>
            </a:r>
            <a:r>
              <a:rPr sz="1200" spc="-35" dirty="0">
                <a:latin typeface="Times New Roman"/>
                <a:cs typeface="Times New Roman"/>
              </a:rPr>
              <a:t>Very </a:t>
            </a:r>
            <a:r>
              <a:rPr sz="1200" dirty="0">
                <a:latin typeface="Times New Roman"/>
                <a:cs typeface="Times New Roman"/>
              </a:rPr>
              <a:t>few resources are available on the internet as helpful as that. </a:t>
            </a:r>
            <a:r>
              <a:rPr sz="1200" spc="-50" dirty="0">
                <a:latin typeface="Times New Roman"/>
                <a:cs typeface="Times New Roman"/>
              </a:rPr>
              <a:t>We </a:t>
            </a:r>
            <a:r>
              <a:rPr sz="1200" dirty="0">
                <a:latin typeface="Times New Roman"/>
                <a:cs typeface="Times New Roman"/>
              </a:rPr>
              <a:t>just visited the site for an idea  but not adapting or implementing anything same to</a:t>
            </a:r>
            <a:r>
              <a:rPr sz="1200" spc="-10" dirty="0">
                <a:latin typeface="Times New Roman"/>
                <a:cs typeface="Times New Roman"/>
              </a:rPr>
              <a:t> </a:t>
            </a:r>
            <a:r>
              <a:rPr sz="1200" dirty="0">
                <a:latin typeface="Times New Roman"/>
                <a:cs typeface="Times New Roman"/>
              </a:rPr>
              <a:t>that.</a:t>
            </a:r>
            <a:endParaRPr sz="1200">
              <a:latin typeface="Times New Roman"/>
              <a:cs typeface="Times New Roman"/>
            </a:endParaRPr>
          </a:p>
        </p:txBody>
      </p:sp>
      <p:sp>
        <p:nvSpPr>
          <p:cNvPr id="3" name="object 3"/>
          <p:cNvSpPr txBox="1"/>
          <p:nvPr/>
        </p:nvSpPr>
        <p:spPr>
          <a:xfrm>
            <a:off x="1066800" y="2511066"/>
            <a:ext cx="1998345" cy="208279"/>
          </a:xfrm>
          <a:prstGeom prst="rect">
            <a:avLst/>
          </a:prstGeom>
        </p:spPr>
        <p:txBody>
          <a:bodyPr vert="horz" wrap="square" lIns="0" tIns="12700" rIns="0" bIns="0" rtlCol="0">
            <a:spAutoFit/>
          </a:bodyPr>
          <a:lstStyle/>
          <a:p>
            <a:pPr marL="241300" indent="-228600">
              <a:lnSpc>
                <a:spcPct val="100000"/>
              </a:lnSpc>
              <a:spcBef>
                <a:spcPts val="100"/>
              </a:spcBef>
              <a:buSzPct val="116666"/>
              <a:buFont typeface="Arial"/>
              <a:buChar char="●"/>
              <a:tabLst>
                <a:tab pos="241300" algn="l"/>
              </a:tabLst>
            </a:pPr>
            <a:r>
              <a:rPr sz="1200" b="1" dirty="0">
                <a:latin typeface="Times New Roman"/>
                <a:cs typeface="Times New Roman"/>
              </a:rPr>
              <a:t>A tutorial on Fenwick</a:t>
            </a:r>
            <a:r>
              <a:rPr sz="1200" b="1" spc="-185" dirty="0">
                <a:latin typeface="Times New Roman"/>
                <a:cs typeface="Times New Roman"/>
              </a:rPr>
              <a:t> </a:t>
            </a:r>
            <a:r>
              <a:rPr sz="1200" b="1" spc="-30" dirty="0">
                <a:latin typeface="Times New Roman"/>
                <a:cs typeface="Times New Roman"/>
              </a:rPr>
              <a:t>Tree</a:t>
            </a:r>
            <a:endParaRPr sz="1200">
              <a:latin typeface="Times New Roman"/>
              <a:cs typeface="Times New Roman"/>
            </a:endParaRPr>
          </a:p>
        </p:txBody>
      </p:sp>
      <p:sp>
        <p:nvSpPr>
          <p:cNvPr id="4" name="object 4"/>
          <p:cNvSpPr/>
          <p:nvPr/>
        </p:nvSpPr>
        <p:spPr>
          <a:xfrm>
            <a:off x="469900" y="2937344"/>
            <a:ext cx="6905625" cy="424815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10</a:t>
            </a:r>
            <a:endParaRPr sz="110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11</a:t>
            </a:r>
            <a:endParaRPr sz="1100">
              <a:latin typeface="Times New Roman"/>
              <a:cs typeface="Times New Roman"/>
            </a:endParaRPr>
          </a:p>
        </p:txBody>
      </p:sp>
      <p:sp>
        <p:nvSpPr>
          <p:cNvPr id="2" name="object 2"/>
          <p:cNvSpPr txBox="1"/>
          <p:nvPr/>
        </p:nvSpPr>
        <p:spPr>
          <a:xfrm>
            <a:off x="2562225" y="1364841"/>
            <a:ext cx="2322830" cy="915669"/>
          </a:xfrm>
          <a:prstGeom prst="rect">
            <a:avLst/>
          </a:prstGeom>
        </p:spPr>
        <p:txBody>
          <a:bodyPr vert="horz" wrap="square" lIns="0" tIns="12700" rIns="0" bIns="0" rtlCol="0">
            <a:spAutoFit/>
          </a:bodyPr>
          <a:lstStyle/>
          <a:p>
            <a:pPr marL="574675">
              <a:lnSpc>
                <a:spcPct val="100000"/>
              </a:lnSpc>
              <a:spcBef>
                <a:spcPts val="100"/>
              </a:spcBef>
            </a:pPr>
            <a:r>
              <a:rPr sz="2000" b="1" spc="-5" dirty="0">
                <a:latin typeface="Times New Roman"/>
                <a:cs typeface="Times New Roman"/>
              </a:rPr>
              <a:t>Chapter</a:t>
            </a:r>
            <a:r>
              <a:rPr sz="2000" b="1" spc="-50" dirty="0">
                <a:latin typeface="Times New Roman"/>
                <a:cs typeface="Times New Roman"/>
              </a:rPr>
              <a:t> </a:t>
            </a:r>
            <a:r>
              <a:rPr sz="2000" b="1" dirty="0">
                <a:latin typeface="Times New Roman"/>
                <a:cs typeface="Times New Roman"/>
              </a:rPr>
              <a:t>3</a:t>
            </a:r>
            <a:endParaRPr sz="2000">
              <a:latin typeface="Times New Roman"/>
              <a:cs typeface="Times New Roman"/>
            </a:endParaRPr>
          </a:p>
          <a:p>
            <a:pPr>
              <a:lnSpc>
                <a:spcPct val="100000"/>
              </a:lnSpc>
              <a:spcBef>
                <a:spcPts val="30"/>
              </a:spcBef>
            </a:pPr>
            <a:endParaRPr sz="2100">
              <a:latin typeface="Times New Roman"/>
              <a:cs typeface="Times New Roman"/>
            </a:endParaRPr>
          </a:p>
          <a:p>
            <a:pPr marL="12700">
              <a:lnSpc>
                <a:spcPct val="100000"/>
              </a:lnSpc>
            </a:pPr>
            <a:r>
              <a:rPr sz="1800" b="1" dirty="0">
                <a:latin typeface="Times New Roman"/>
                <a:cs typeface="Times New Roman"/>
              </a:rPr>
              <a:t>FEASIBILITY</a:t>
            </a:r>
            <a:r>
              <a:rPr sz="1800" b="1" spc="-150" dirty="0">
                <a:latin typeface="Times New Roman"/>
                <a:cs typeface="Times New Roman"/>
              </a:rPr>
              <a:t> </a:t>
            </a:r>
            <a:r>
              <a:rPr sz="1800" b="1" dirty="0">
                <a:latin typeface="Times New Roman"/>
                <a:cs typeface="Times New Roman"/>
              </a:rPr>
              <a:t>STUDY</a:t>
            </a:r>
            <a:endParaRPr sz="1800">
              <a:latin typeface="Times New Roman"/>
              <a:cs typeface="Times New Roman"/>
            </a:endParaRPr>
          </a:p>
        </p:txBody>
      </p:sp>
      <p:sp>
        <p:nvSpPr>
          <p:cNvPr id="3" name="object 3"/>
          <p:cNvSpPr txBox="1"/>
          <p:nvPr/>
        </p:nvSpPr>
        <p:spPr>
          <a:xfrm>
            <a:off x="638323" y="2685327"/>
            <a:ext cx="5895975" cy="5062220"/>
          </a:xfrm>
          <a:prstGeom prst="rect">
            <a:avLst/>
          </a:prstGeom>
        </p:spPr>
        <p:txBody>
          <a:bodyPr vert="horz" wrap="square" lIns="0" tIns="92075" rIns="0" bIns="0" rtlCol="0">
            <a:spAutoFit/>
          </a:bodyPr>
          <a:lstStyle/>
          <a:p>
            <a:pPr marL="278765">
              <a:lnSpc>
                <a:spcPct val="100000"/>
              </a:lnSpc>
              <a:spcBef>
                <a:spcPts val="725"/>
              </a:spcBef>
            </a:pPr>
            <a:r>
              <a:rPr sz="1200" b="1" dirty="0">
                <a:latin typeface="Times New Roman"/>
                <a:cs typeface="Times New Roman"/>
              </a:rPr>
              <a:t>The Feasibility study can be divided into two</a:t>
            </a:r>
            <a:r>
              <a:rPr sz="1200" b="1" spc="-100" dirty="0">
                <a:latin typeface="Times New Roman"/>
                <a:cs typeface="Times New Roman"/>
              </a:rPr>
              <a:t> </a:t>
            </a:r>
            <a:r>
              <a:rPr sz="1200" b="1" dirty="0">
                <a:latin typeface="Times New Roman"/>
                <a:cs typeface="Times New Roman"/>
              </a:rPr>
              <a:t>sites:</a:t>
            </a:r>
            <a:endParaRPr sz="1200">
              <a:latin typeface="Times New Roman"/>
              <a:cs typeface="Times New Roman"/>
            </a:endParaRPr>
          </a:p>
          <a:p>
            <a:pPr marL="1193165" indent="-229235">
              <a:lnSpc>
                <a:spcPct val="100000"/>
              </a:lnSpc>
              <a:spcBef>
                <a:spcPts val="625"/>
              </a:spcBef>
              <a:buFont typeface="Times New Roman"/>
              <a:buAutoNum type="arabicPeriod"/>
              <a:tabLst>
                <a:tab pos="1193800" algn="l"/>
              </a:tabLst>
            </a:pPr>
            <a:r>
              <a:rPr sz="1200" dirty="0">
                <a:latin typeface="Times New Roman"/>
                <a:cs typeface="Times New Roman"/>
              </a:rPr>
              <a:t>User and admin</a:t>
            </a:r>
            <a:r>
              <a:rPr sz="1200" spc="-100" dirty="0">
                <a:latin typeface="Times New Roman"/>
                <a:cs typeface="Times New Roman"/>
              </a:rPr>
              <a:t> </a:t>
            </a:r>
            <a:r>
              <a:rPr sz="1200" dirty="0">
                <a:latin typeface="Times New Roman"/>
                <a:cs typeface="Times New Roman"/>
              </a:rPr>
              <a:t>site</a:t>
            </a:r>
            <a:endParaRPr sz="1200">
              <a:latin typeface="Times New Roman"/>
              <a:cs typeface="Times New Roman"/>
            </a:endParaRPr>
          </a:p>
          <a:p>
            <a:pPr marL="1193165" indent="-229235">
              <a:lnSpc>
                <a:spcPct val="100000"/>
              </a:lnSpc>
              <a:spcBef>
                <a:spcPts val="635"/>
              </a:spcBef>
              <a:buFont typeface="Times New Roman"/>
              <a:buAutoNum type="arabicPeriod"/>
              <a:tabLst>
                <a:tab pos="1193800" algn="l"/>
              </a:tabLst>
            </a:pPr>
            <a:r>
              <a:rPr sz="1200" spc="-5" dirty="0">
                <a:latin typeface="Times New Roman"/>
                <a:cs typeface="Times New Roman"/>
              </a:rPr>
              <a:t>Developer’s </a:t>
            </a:r>
            <a:r>
              <a:rPr sz="1200" dirty="0">
                <a:latin typeface="Times New Roman"/>
                <a:cs typeface="Times New Roman"/>
              </a:rPr>
              <a:t>site</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30"/>
              </a:spcBef>
            </a:pPr>
            <a:endParaRPr sz="1000">
              <a:latin typeface="Times New Roman"/>
              <a:cs typeface="Times New Roman"/>
            </a:endParaRPr>
          </a:p>
          <a:p>
            <a:pPr marL="574040" lvl="1" indent="-561975">
              <a:lnSpc>
                <a:spcPct val="100000"/>
              </a:lnSpc>
              <a:buAutoNum type="arabicPeriod"/>
              <a:tabLst>
                <a:tab pos="574040" algn="l"/>
                <a:tab pos="574675" algn="l"/>
              </a:tabLst>
            </a:pPr>
            <a:r>
              <a:rPr sz="1400" b="1" spc="-5" dirty="0">
                <a:latin typeface="Times New Roman"/>
                <a:cs typeface="Times New Roman"/>
              </a:rPr>
              <a:t>User and Admin Site</a:t>
            </a:r>
            <a:r>
              <a:rPr sz="1400" b="1" spc="-110" dirty="0">
                <a:latin typeface="Times New Roman"/>
                <a:cs typeface="Times New Roman"/>
              </a:rPr>
              <a:t> </a:t>
            </a:r>
            <a:r>
              <a:rPr sz="1400" b="1" spc="-5" dirty="0">
                <a:latin typeface="Times New Roman"/>
                <a:cs typeface="Times New Roman"/>
              </a:rPr>
              <a:t>Feasibility:</a:t>
            </a:r>
            <a:endParaRPr sz="1400">
              <a:latin typeface="Times New Roman"/>
              <a:cs typeface="Times New Roman"/>
            </a:endParaRPr>
          </a:p>
          <a:p>
            <a:pPr lvl="1">
              <a:lnSpc>
                <a:spcPct val="100000"/>
              </a:lnSpc>
              <a:spcBef>
                <a:spcPts val="10"/>
              </a:spcBef>
              <a:buFont typeface="Times New Roman"/>
              <a:buAutoNum type="arabicPeriod"/>
            </a:pPr>
            <a:endParaRPr sz="1250">
              <a:latin typeface="Times New Roman"/>
              <a:cs typeface="Times New Roman"/>
            </a:endParaRPr>
          </a:p>
          <a:p>
            <a:pPr marL="735965" lvl="2" indent="-572135">
              <a:lnSpc>
                <a:spcPct val="100000"/>
              </a:lnSpc>
              <a:buAutoNum type="arabicPeriod"/>
              <a:tabLst>
                <a:tab pos="735965" algn="l"/>
                <a:tab pos="736600" algn="l"/>
              </a:tabLst>
            </a:pPr>
            <a:r>
              <a:rPr sz="1200" b="1" spc="-15" dirty="0">
                <a:latin typeface="Times New Roman"/>
                <a:cs typeface="Times New Roman"/>
              </a:rPr>
              <a:t>Technical</a:t>
            </a:r>
            <a:r>
              <a:rPr sz="1200" b="1" spc="-5" dirty="0">
                <a:latin typeface="Times New Roman"/>
                <a:cs typeface="Times New Roman"/>
              </a:rPr>
              <a:t> </a:t>
            </a:r>
            <a:r>
              <a:rPr sz="1200" b="1" dirty="0">
                <a:latin typeface="Times New Roman"/>
                <a:cs typeface="Times New Roman"/>
              </a:rPr>
              <a:t>Feasibility:</a:t>
            </a:r>
            <a:endParaRPr sz="1200">
              <a:latin typeface="Times New Roman"/>
              <a:cs typeface="Times New Roman"/>
            </a:endParaRPr>
          </a:p>
          <a:p>
            <a:pPr marL="278765">
              <a:lnSpc>
                <a:spcPct val="100000"/>
              </a:lnSpc>
              <a:spcBef>
                <a:spcPts val="750"/>
              </a:spcBef>
            </a:pPr>
            <a:r>
              <a:rPr sz="1200" dirty="0">
                <a:latin typeface="Times New Roman"/>
                <a:cs typeface="Times New Roman"/>
              </a:rPr>
              <a:t>For visiting or using this website, users need a computer with the following</a:t>
            </a:r>
            <a:r>
              <a:rPr sz="1200" spc="-60" dirty="0">
                <a:latin typeface="Times New Roman"/>
                <a:cs typeface="Times New Roman"/>
              </a:rPr>
              <a:t> </a:t>
            </a:r>
            <a:r>
              <a:rPr sz="1200" dirty="0">
                <a:latin typeface="Times New Roman"/>
                <a:cs typeface="Times New Roman"/>
              </a:rPr>
              <a:t>hardware-</a:t>
            </a:r>
            <a:endParaRPr sz="1200">
              <a:latin typeface="Times New Roman"/>
              <a:cs typeface="Times New Roman"/>
            </a:endParaRPr>
          </a:p>
          <a:p>
            <a:pPr marL="669290" lvl="3" indent="-229235">
              <a:lnSpc>
                <a:spcPts val="1415"/>
              </a:lnSpc>
              <a:spcBef>
                <a:spcPts val="755"/>
              </a:spcBef>
              <a:buFont typeface="Arial"/>
              <a:buChar char="●"/>
              <a:tabLst>
                <a:tab pos="669290" algn="l"/>
                <a:tab pos="669925" algn="l"/>
              </a:tabLst>
            </a:pPr>
            <a:r>
              <a:rPr sz="1200" dirty="0">
                <a:latin typeface="Times New Roman"/>
                <a:cs typeface="Times New Roman"/>
              </a:rPr>
              <a:t>RAM: 2 GB</a:t>
            </a:r>
            <a:r>
              <a:rPr sz="1200" spc="-5" dirty="0">
                <a:latin typeface="Times New Roman"/>
                <a:cs typeface="Times New Roman"/>
              </a:rPr>
              <a:t> </a:t>
            </a:r>
            <a:r>
              <a:rPr sz="1200" dirty="0">
                <a:latin typeface="Times New Roman"/>
                <a:cs typeface="Times New Roman"/>
              </a:rPr>
              <a:t>(min.)</a:t>
            </a:r>
            <a:endParaRPr sz="1200">
              <a:latin typeface="Times New Roman"/>
              <a:cs typeface="Times New Roman"/>
            </a:endParaRPr>
          </a:p>
          <a:p>
            <a:pPr marL="669290" lvl="3" indent="-229235">
              <a:lnSpc>
                <a:spcPts val="1385"/>
              </a:lnSpc>
              <a:buFont typeface="Arial"/>
              <a:buChar char="●"/>
              <a:tabLst>
                <a:tab pos="669290" algn="l"/>
                <a:tab pos="669925" algn="l"/>
              </a:tabLst>
            </a:pPr>
            <a:r>
              <a:rPr sz="1200" dirty="0">
                <a:latin typeface="Times New Roman"/>
                <a:cs typeface="Times New Roman"/>
              </a:rPr>
              <a:t>Storage: 32 GB (or</a:t>
            </a:r>
            <a:r>
              <a:rPr sz="1200" spc="-5" dirty="0">
                <a:latin typeface="Times New Roman"/>
                <a:cs typeface="Times New Roman"/>
              </a:rPr>
              <a:t> </a:t>
            </a:r>
            <a:r>
              <a:rPr sz="1200" dirty="0">
                <a:latin typeface="Times New Roman"/>
                <a:cs typeface="Times New Roman"/>
              </a:rPr>
              <a:t>above)</a:t>
            </a:r>
            <a:endParaRPr sz="1200">
              <a:latin typeface="Times New Roman"/>
              <a:cs typeface="Times New Roman"/>
            </a:endParaRPr>
          </a:p>
          <a:p>
            <a:pPr marL="669290" lvl="3" indent="-229235">
              <a:lnSpc>
                <a:spcPts val="1415"/>
              </a:lnSpc>
              <a:buFont typeface="Arial"/>
              <a:buChar char="●"/>
              <a:tabLst>
                <a:tab pos="669290" algn="l"/>
                <a:tab pos="669925" algn="l"/>
              </a:tabLst>
            </a:pPr>
            <a:r>
              <a:rPr sz="1200" dirty="0">
                <a:latin typeface="Times New Roman"/>
                <a:cs typeface="Times New Roman"/>
              </a:rPr>
              <a:t>Consistent internet</a:t>
            </a:r>
            <a:r>
              <a:rPr sz="1200" spc="-5" dirty="0">
                <a:latin typeface="Times New Roman"/>
                <a:cs typeface="Times New Roman"/>
              </a:rPr>
              <a:t> </a:t>
            </a:r>
            <a:r>
              <a:rPr sz="1200" dirty="0">
                <a:latin typeface="Times New Roman"/>
                <a:cs typeface="Times New Roman"/>
              </a:rPr>
              <a:t>connection</a:t>
            </a:r>
            <a:endParaRPr sz="1200">
              <a:latin typeface="Times New Roman"/>
              <a:cs typeface="Times New Roman"/>
            </a:endParaRPr>
          </a:p>
          <a:p>
            <a:pPr lvl="3">
              <a:lnSpc>
                <a:spcPct val="100000"/>
              </a:lnSpc>
              <a:spcBef>
                <a:spcPts val="30"/>
              </a:spcBef>
              <a:buFont typeface="Arial"/>
              <a:buChar char="●"/>
            </a:pPr>
            <a:endParaRPr sz="1850">
              <a:latin typeface="Times New Roman"/>
              <a:cs typeface="Times New Roman"/>
            </a:endParaRPr>
          </a:p>
          <a:p>
            <a:pPr marL="735965" lvl="2" indent="-572135">
              <a:lnSpc>
                <a:spcPct val="100000"/>
              </a:lnSpc>
              <a:buAutoNum type="arabicPeriod" startAt="2"/>
              <a:tabLst>
                <a:tab pos="735965" algn="l"/>
                <a:tab pos="736600" algn="l"/>
              </a:tabLst>
            </a:pPr>
            <a:r>
              <a:rPr sz="1200" b="1" dirty="0">
                <a:latin typeface="Times New Roman"/>
                <a:cs typeface="Times New Roman"/>
              </a:rPr>
              <a:t>Financial</a:t>
            </a:r>
            <a:r>
              <a:rPr sz="1200" b="1" spc="-5" dirty="0">
                <a:latin typeface="Times New Roman"/>
                <a:cs typeface="Times New Roman"/>
              </a:rPr>
              <a:t> </a:t>
            </a:r>
            <a:r>
              <a:rPr sz="1200" b="1" dirty="0">
                <a:latin typeface="Times New Roman"/>
                <a:cs typeface="Times New Roman"/>
              </a:rPr>
              <a:t>Feasibility:</a:t>
            </a:r>
            <a:endParaRPr sz="1200">
              <a:latin typeface="Times New Roman"/>
              <a:cs typeface="Times New Roman"/>
            </a:endParaRPr>
          </a:p>
          <a:p>
            <a:pPr marL="278765">
              <a:lnSpc>
                <a:spcPct val="100000"/>
              </a:lnSpc>
              <a:spcBef>
                <a:spcPts val="185"/>
              </a:spcBef>
            </a:pPr>
            <a:r>
              <a:rPr sz="1200" dirty="0">
                <a:latin typeface="Times New Roman"/>
                <a:cs typeface="Times New Roman"/>
              </a:rPr>
              <a:t>For this application, some amounts will be spent</a:t>
            </a:r>
            <a:r>
              <a:rPr sz="1200" spc="-15" dirty="0">
                <a:latin typeface="Times New Roman"/>
                <a:cs typeface="Times New Roman"/>
              </a:rPr>
              <a:t> </a:t>
            </a:r>
            <a:r>
              <a:rPr sz="1200" dirty="0">
                <a:latin typeface="Times New Roman"/>
                <a:cs typeface="Times New Roman"/>
              </a:rPr>
              <a:t>like:</a:t>
            </a:r>
            <a:endParaRPr sz="1200">
              <a:latin typeface="Times New Roman"/>
              <a:cs typeface="Times New Roman"/>
            </a:endParaRPr>
          </a:p>
          <a:p>
            <a:pPr marL="1126490" lvl="3" indent="-229235">
              <a:lnSpc>
                <a:spcPct val="100000"/>
              </a:lnSpc>
              <a:spcBef>
                <a:spcPts val="190"/>
              </a:spcBef>
              <a:buFont typeface="Arial"/>
              <a:buChar char="●"/>
              <a:tabLst>
                <a:tab pos="1126490" algn="l"/>
                <a:tab pos="1127125" algn="l"/>
              </a:tabLst>
            </a:pPr>
            <a:r>
              <a:rPr sz="1200" dirty="0">
                <a:latin typeface="Times New Roman"/>
                <a:cs typeface="Times New Roman"/>
              </a:rPr>
              <a:t>Internet</a:t>
            </a:r>
            <a:r>
              <a:rPr sz="1200" spc="-5" dirty="0">
                <a:latin typeface="Times New Roman"/>
                <a:cs typeface="Times New Roman"/>
              </a:rPr>
              <a:t> </a:t>
            </a:r>
            <a:r>
              <a:rPr sz="1200" dirty="0">
                <a:latin typeface="Times New Roman"/>
                <a:cs typeface="Times New Roman"/>
              </a:rPr>
              <a:t>Bills</a:t>
            </a:r>
            <a:endParaRPr sz="1200">
              <a:latin typeface="Times New Roman"/>
              <a:cs typeface="Times New Roman"/>
            </a:endParaRPr>
          </a:p>
          <a:p>
            <a:pPr marL="278765">
              <a:lnSpc>
                <a:spcPct val="100000"/>
              </a:lnSpc>
              <a:spcBef>
                <a:spcPts val="625"/>
              </a:spcBef>
            </a:pPr>
            <a:r>
              <a:rPr sz="1200" dirty="0">
                <a:latin typeface="Times New Roman"/>
                <a:cs typeface="Times New Roman"/>
              </a:rPr>
              <a:t>This website is free of use, User only need to pay their internet connection bill to browse</a:t>
            </a:r>
            <a:r>
              <a:rPr sz="1200" spc="-100" dirty="0">
                <a:latin typeface="Times New Roman"/>
                <a:cs typeface="Times New Roman"/>
              </a:rPr>
              <a:t> </a:t>
            </a:r>
            <a:r>
              <a:rPr sz="1200" dirty="0">
                <a:latin typeface="Times New Roman"/>
                <a:cs typeface="Times New Roman"/>
              </a:rPr>
              <a:t>ou</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5"/>
              </a:spcBef>
            </a:pPr>
            <a:endParaRPr sz="1300">
              <a:latin typeface="Times New Roman"/>
              <a:cs typeface="Times New Roman"/>
            </a:endParaRPr>
          </a:p>
          <a:p>
            <a:pPr marL="735965" lvl="2" indent="-572135">
              <a:lnSpc>
                <a:spcPct val="100000"/>
              </a:lnSpc>
              <a:buAutoNum type="arabicPeriod" startAt="3"/>
              <a:tabLst>
                <a:tab pos="735965" algn="l"/>
                <a:tab pos="736600" algn="l"/>
              </a:tabLst>
            </a:pPr>
            <a:r>
              <a:rPr sz="1200" b="1" spc="-5" dirty="0">
                <a:latin typeface="Times New Roman"/>
                <a:cs typeface="Times New Roman"/>
              </a:rPr>
              <a:t>Resource </a:t>
            </a:r>
            <a:r>
              <a:rPr sz="1200" b="1" dirty="0">
                <a:latin typeface="Times New Roman"/>
                <a:cs typeface="Times New Roman"/>
              </a:rPr>
              <a:t>Feasibility</a:t>
            </a:r>
            <a:endParaRPr sz="1200">
              <a:latin typeface="Times New Roman"/>
              <a:cs typeface="Times New Roman"/>
            </a:endParaRPr>
          </a:p>
          <a:p>
            <a:pPr marL="278765">
              <a:lnSpc>
                <a:spcPct val="100000"/>
              </a:lnSpc>
              <a:spcBef>
                <a:spcPts val="750"/>
              </a:spcBef>
            </a:pPr>
            <a:r>
              <a:rPr sz="1200" dirty="0">
                <a:latin typeface="Times New Roman"/>
                <a:cs typeface="Times New Roman"/>
              </a:rPr>
              <a:t>Resources required for using these</a:t>
            </a:r>
            <a:r>
              <a:rPr sz="1200" spc="-10" dirty="0">
                <a:latin typeface="Times New Roman"/>
                <a:cs typeface="Times New Roman"/>
              </a:rPr>
              <a:t> </a:t>
            </a:r>
            <a:r>
              <a:rPr sz="1200" dirty="0">
                <a:latin typeface="Times New Roman"/>
                <a:cs typeface="Times New Roman"/>
              </a:rPr>
              <a:t>websites:</a:t>
            </a:r>
            <a:endParaRPr sz="1200">
              <a:latin typeface="Times New Roman"/>
              <a:cs typeface="Times New Roman"/>
            </a:endParaRPr>
          </a:p>
          <a:p>
            <a:pPr marL="669290" lvl="3" indent="-229235">
              <a:lnSpc>
                <a:spcPts val="1415"/>
              </a:lnSpc>
              <a:spcBef>
                <a:spcPts val="635"/>
              </a:spcBef>
              <a:buFont typeface="Arial"/>
              <a:buChar char="●"/>
              <a:tabLst>
                <a:tab pos="669290" algn="l"/>
                <a:tab pos="669925" algn="l"/>
              </a:tabLst>
            </a:pPr>
            <a:r>
              <a:rPr sz="1200" dirty="0">
                <a:latin typeface="Times New Roman"/>
                <a:cs typeface="Times New Roman"/>
              </a:rPr>
              <a:t>Desktop / Laptop /</a:t>
            </a:r>
            <a:r>
              <a:rPr sz="1200" spc="-30" dirty="0">
                <a:latin typeface="Times New Roman"/>
                <a:cs typeface="Times New Roman"/>
              </a:rPr>
              <a:t> </a:t>
            </a:r>
            <a:r>
              <a:rPr sz="1200" spc="-15" dirty="0">
                <a:latin typeface="Times New Roman"/>
                <a:cs typeface="Times New Roman"/>
              </a:rPr>
              <a:t>Tablet</a:t>
            </a:r>
            <a:endParaRPr sz="1200">
              <a:latin typeface="Times New Roman"/>
              <a:cs typeface="Times New Roman"/>
            </a:endParaRPr>
          </a:p>
          <a:p>
            <a:pPr marL="669290" lvl="3" indent="-229235">
              <a:lnSpc>
                <a:spcPts val="1415"/>
              </a:lnSpc>
              <a:buFont typeface="Arial"/>
              <a:buChar char="●"/>
              <a:tabLst>
                <a:tab pos="669290" algn="l"/>
                <a:tab pos="669925" algn="l"/>
              </a:tabLst>
            </a:pPr>
            <a:r>
              <a:rPr sz="1200" dirty="0">
                <a:latin typeface="Times New Roman"/>
                <a:cs typeface="Times New Roman"/>
              </a:rPr>
              <a:t>Internet</a:t>
            </a:r>
            <a:r>
              <a:rPr sz="1200" spc="-5" dirty="0">
                <a:latin typeface="Times New Roman"/>
                <a:cs typeface="Times New Roman"/>
              </a:rPr>
              <a:t> </a:t>
            </a:r>
            <a:r>
              <a:rPr sz="1200" dirty="0">
                <a:latin typeface="Times New Roman"/>
                <a:cs typeface="Times New Roman"/>
              </a:rPr>
              <a:t>connection</a:t>
            </a:r>
            <a:endParaRPr sz="12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911297" y="1021565"/>
            <a:ext cx="1770380" cy="314960"/>
          </a:xfrm>
          <a:prstGeom prst="rect">
            <a:avLst/>
          </a:prstGeom>
        </p:spPr>
        <p:txBody>
          <a:bodyPr vert="horz" wrap="square" lIns="0" tIns="12700" rIns="0" bIns="0" rtlCol="0">
            <a:spAutoFit/>
          </a:bodyPr>
          <a:lstStyle/>
          <a:p>
            <a:pPr marL="12700">
              <a:lnSpc>
                <a:spcPct val="100000"/>
              </a:lnSpc>
              <a:spcBef>
                <a:spcPts val="100"/>
              </a:spcBef>
            </a:pPr>
            <a:r>
              <a:rPr sz="1900" b="1" spc="-5" dirty="0">
                <a:latin typeface="Times New Roman"/>
                <a:cs typeface="Times New Roman"/>
              </a:rPr>
              <a:t>Noobs</a:t>
            </a:r>
            <a:r>
              <a:rPr sz="1900" b="1" spc="-70" dirty="0">
                <a:latin typeface="Times New Roman"/>
                <a:cs typeface="Times New Roman"/>
              </a:rPr>
              <a:t> </a:t>
            </a:r>
            <a:r>
              <a:rPr sz="1900" b="1" spc="-10" dirty="0">
                <a:latin typeface="Times New Roman"/>
                <a:cs typeface="Times New Roman"/>
              </a:rPr>
              <a:t>Codeware</a:t>
            </a:r>
            <a:endParaRPr sz="1900">
              <a:latin typeface="Times New Roman"/>
              <a:cs typeface="Times New Roman"/>
            </a:endParaRPr>
          </a:p>
        </p:txBody>
      </p:sp>
      <p:sp>
        <p:nvSpPr>
          <p:cNvPr id="3" name="object 3"/>
          <p:cNvSpPr txBox="1"/>
          <p:nvPr/>
        </p:nvSpPr>
        <p:spPr>
          <a:xfrm>
            <a:off x="904875" y="4639045"/>
            <a:ext cx="6129020" cy="630555"/>
          </a:xfrm>
          <a:prstGeom prst="rect">
            <a:avLst/>
          </a:prstGeom>
        </p:spPr>
        <p:txBody>
          <a:bodyPr vert="horz" wrap="square" lIns="0" tIns="12700" rIns="0" bIns="0" rtlCol="0">
            <a:spAutoFit/>
          </a:bodyPr>
          <a:lstStyle/>
          <a:p>
            <a:pPr marL="12700" marR="5080" algn="just">
              <a:lnSpc>
                <a:spcPct val="110200"/>
              </a:lnSpc>
              <a:spcBef>
                <a:spcPts val="100"/>
              </a:spcBef>
            </a:pPr>
            <a:r>
              <a:rPr sz="1200" dirty="0">
                <a:latin typeface="Times New Roman"/>
                <a:cs typeface="Times New Roman"/>
              </a:rPr>
              <a:t>A Project submitted to the Department of Computer Science and Engineering, North East  University Bangladesh, in partial fulfillment of the requirements for the degree of Bachelor of  Science in Computer Science and</a:t>
            </a:r>
            <a:r>
              <a:rPr sz="1200" spc="-10" dirty="0">
                <a:latin typeface="Times New Roman"/>
                <a:cs typeface="Times New Roman"/>
              </a:rPr>
              <a:t> </a:t>
            </a:r>
            <a:r>
              <a:rPr sz="1200" dirty="0">
                <a:latin typeface="Times New Roman"/>
                <a:cs typeface="Times New Roman"/>
              </a:rPr>
              <a:t>Engineering.</a:t>
            </a:r>
          </a:p>
        </p:txBody>
      </p:sp>
      <p:sp>
        <p:nvSpPr>
          <p:cNvPr id="4" name="object 4"/>
          <p:cNvSpPr txBox="1"/>
          <p:nvPr/>
        </p:nvSpPr>
        <p:spPr>
          <a:xfrm>
            <a:off x="3592363" y="5456271"/>
            <a:ext cx="2927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By</a:t>
            </a:r>
            <a:endParaRPr sz="1800">
              <a:latin typeface="Times New Roman"/>
              <a:cs typeface="Times New Roman"/>
            </a:endParaRPr>
          </a:p>
        </p:txBody>
      </p:sp>
      <p:sp>
        <p:nvSpPr>
          <p:cNvPr id="7" name="object 7"/>
          <p:cNvSpPr txBox="1"/>
          <p:nvPr/>
        </p:nvSpPr>
        <p:spPr>
          <a:xfrm>
            <a:off x="1778650" y="7051074"/>
            <a:ext cx="3881754" cy="1150620"/>
          </a:xfrm>
          <a:prstGeom prst="rect">
            <a:avLst/>
          </a:prstGeom>
        </p:spPr>
        <p:txBody>
          <a:bodyPr vert="horz" wrap="square" lIns="0" tIns="45719" rIns="0" bIns="0" rtlCol="0">
            <a:spAutoFit/>
          </a:bodyPr>
          <a:lstStyle/>
          <a:p>
            <a:pPr marR="20955" algn="ctr">
              <a:lnSpc>
                <a:spcPct val="100000"/>
              </a:lnSpc>
              <a:spcBef>
                <a:spcPts val="359"/>
              </a:spcBef>
            </a:pPr>
            <a:r>
              <a:rPr sz="1800" b="1" dirty="0">
                <a:latin typeface="Times New Roman"/>
                <a:cs typeface="Times New Roman"/>
              </a:rPr>
              <a:t>Supervised</a:t>
            </a:r>
            <a:r>
              <a:rPr sz="1800" b="1" spc="-100" dirty="0">
                <a:latin typeface="Times New Roman"/>
                <a:cs typeface="Times New Roman"/>
              </a:rPr>
              <a:t> </a:t>
            </a:r>
            <a:r>
              <a:rPr sz="1800" b="1" dirty="0">
                <a:latin typeface="Times New Roman"/>
                <a:cs typeface="Times New Roman"/>
              </a:rPr>
              <a:t>By</a:t>
            </a:r>
            <a:endParaRPr sz="1800" dirty="0">
              <a:latin typeface="Times New Roman"/>
              <a:cs typeface="Times New Roman"/>
            </a:endParaRPr>
          </a:p>
          <a:p>
            <a:pPr marL="27940" algn="ctr">
              <a:lnSpc>
                <a:spcPct val="100000"/>
              </a:lnSpc>
              <a:spcBef>
                <a:spcPts val="259"/>
              </a:spcBef>
            </a:pPr>
            <a:r>
              <a:rPr sz="1800" dirty="0">
                <a:latin typeface="Times New Roman"/>
                <a:cs typeface="Times New Roman"/>
              </a:rPr>
              <a:t>Pranta</a:t>
            </a:r>
            <a:r>
              <a:rPr sz="1800" spc="-100" dirty="0">
                <a:latin typeface="Times New Roman"/>
                <a:cs typeface="Times New Roman"/>
              </a:rPr>
              <a:t> </a:t>
            </a:r>
            <a:r>
              <a:rPr sz="1800" dirty="0">
                <a:latin typeface="Times New Roman"/>
                <a:cs typeface="Times New Roman"/>
              </a:rPr>
              <a:t>Sarker</a:t>
            </a:r>
          </a:p>
          <a:p>
            <a:pPr marR="135255" algn="ctr">
              <a:lnSpc>
                <a:spcPct val="100000"/>
              </a:lnSpc>
              <a:spcBef>
                <a:spcPts val="240"/>
              </a:spcBef>
            </a:pPr>
            <a:r>
              <a:rPr sz="1500" dirty="0">
                <a:latin typeface="Times New Roman"/>
                <a:cs typeface="Times New Roman"/>
              </a:rPr>
              <a:t>Lecturer</a:t>
            </a:r>
          </a:p>
          <a:p>
            <a:pPr algn="ctr">
              <a:lnSpc>
                <a:spcPct val="100000"/>
              </a:lnSpc>
              <a:spcBef>
                <a:spcPts val="180"/>
              </a:spcBef>
            </a:pPr>
            <a:r>
              <a:rPr sz="1500" dirty="0">
                <a:latin typeface="Times New Roman"/>
                <a:cs typeface="Times New Roman"/>
              </a:rPr>
              <a:t>Department of Computer Science and</a:t>
            </a:r>
            <a:r>
              <a:rPr sz="1500" spc="-95" dirty="0">
                <a:latin typeface="Times New Roman"/>
                <a:cs typeface="Times New Roman"/>
              </a:rPr>
              <a:t> </a:t>
            </a:r>
            <a:r>
              <a:rPr sz="1500" dirty="0">
                <a:latin typeface="Times New Roman"/>
                <a:cs typeface="Times New Roman"/>
              </a:rPr>
              <a:t>Engineering</a:t>
            </a:r>
          </a:p>
        </p:txBody>
      </p:sp>
      <p:sp>
        <p:nvSpPr>
          <p:cNvPr id="8" name="object 8"/>
          <p:cNvSpPr/>
          <p:nvPr/>
        </p:nvSpPr>
        <p:spPr>
          <a:xfrm>
            <a:off x="2708275" y="1753184"/>
            <a:ext cx="2381250" cy="2552699"/>
          </a:xfrm>
          <a:prstGeom prst="rect">
            <a:avLst/>
          </a:prstGeom>
          <a:blipFill>
            <a:blip r:embed="rId2" cstate="print"/>
            <a:stretch>
              <a:fillRect/>
            </a:stretch>
          </a:blipFill>
        </p:spPr>
        <p:txBody>
          <a:bodyPr wrap="square" lIns="0" tIns="0" rIns="0" bIns="0" rtlCol="0"/>
          <a:lstStyle/>
          <a:p>
            <a:endParaRPr/>
          </a:p>
        </p:txBody>
      </p:sp>
      <p:sp>
        <p:nvSpPr>
          <p:cNvPr id="9" name="object 5"/>
          <p:cNvSpPr txBox="1"/>
          <p:nvPr/>
        </p:nvSpPr>
        <p:spPr>
          <a:xfrm>
            <a:off x="2426653" y="5874433"/>
            <a:ext cx="2297747" cy="1046440"/>
          </a:xfrm>
          <a:prstGeom prst="rect">
            <a:avLst/>
          </a:prstGeom>
        </p:spPr>
        <p:txBody>
          <a:bodyPr vert="horz" wrap="square" lIns="0" tIns="12700" rIns="0" bIns="0" rtlCol="0">
            <a:spAutoFit/>
          </a:bodyPr>
          <a:lstStyle/>
          <a:p>
            <a:pPr marL="38100" marR="30480" indent="316230" algn="ctr">
              <a:lnSpc>
                <a:spcPct val="110100"/>
              </a:lnSpc>
              <a:spcBef>
                <a:spcPts val="100"/>
              </a:spcBef>
            </a:pPr>
            <a:r>
              <a:rPr sz="1500" dirty="0">
                <a:latin typeface="Times New Roman"/>
                <a:cs typeface="Times New Roman"/>
              </a:rPr>
              <a:t>Anwar Hossain  </a:t>
            </a:r>
            <a:endParaRPr lang="en-US" sz="1500" dirty="0" smtClean="0">
              <a:latin typeface="Times New Roman"/>
              <a:cs typeface="Times New Roman"/>
            </a:endParaRPr>
          </a:p>
          <a:p>
            <a:pPr marL="38100" marR="30480" indent="316230" algn="ctr">
              <a:lnSpc>
                <a:spcPct val="110100"/>
              </a:lnSpc>
              <a:spcBef>
                <a:spcPts val="100"/>
              </a:spcBef>
            </a:pPr>
            <a:r>
              <a:rPr sz="1500" dirty="0" smtClean="0">
                <a:latin typeface="Times New Roman"/>
                <a:cs typeface="Times New Roman"/>
              </a:rPr>
              <a:t>Reg</a:t>
            </a:r>
            <a:r>
              <a:rPr sz="1500" dirty="0">
                <a:latin typeface="Times New Roman"/>
                <a:cs typeface="Times New Roman"/>
              </a:rPr>
              <a:t>. No:</a:t>
            </a:r>
            <a:r>
              <a:rPr sz="1500" spc="-100" dirty="0">
                <a:latin typeface="Times New Roman"/>
                <a:cs typeface="Times New Roman"/>
              </a:rPr>
              <a:t> </a:t>
            </a:r>
            <a:r>
              <a:rPr sz="1500" dirty="0">
                <a:latin typeface="Times New Roman"/>
                <a:cs typeface="Times New Roman"/>
              </a:rPr>
              <a:t>170303020102</a:t>
            </a:r>
          </a:p>
          <a:p>
            <a:pPr marL="156210" algn="ctr">
              <a:lnSpc>
                <a:spcPct val="100000"/>
              </a:lnSpc>
              <a:spcBef>
                <a:spcPts val="145"/>
              </a:spcBef>
            </a:pPr>
            <a:r>
              <a:rPr sz="1500" dirty="0">
                <a:latin typeface="Times New Roman"/>
                <a:cs typeface="Times New Roman"/>
              </a:rPr>
              <a:t>B.Sc.(Engg.) in</a:t>
            </a:r>
            <a:r>
              <a:rPr sz="1500" spc="-100" dirty="0">
                <a:latin typeface="Times New Roman"/>
                <a:cs typeface="Times New Roman"/>
              </a:rPr>
              <a:t> </a:t>
            </a:r>
            <a:r>
              <a:rPr sz="1500" dirty="0">
                <a:latin typeface="Times New Roman"/>
                <a:cs typeface="Times New Roman"/>
              </a:rPr>
              <a:t>CSE</a:t>
            </a:r>
          </a:p>
          <a:p>
            <a:pPr marL="184785" algn="ctr">
              <a:lnSpc>
                <a:spcPct val="100000"/>
              </a:lnSpc>
              <a:spcBef>
                <a:spcPts val="250"/>
              </a:spcBef>
            </a:pPr>
            <a:r>
              <a:rPr sz="1500" spc="-5" dirty="0">
                <a:latin typeface="Times New Roman"/>
                <a:cs typeface="Times New Roman"/>
              </a:rPr>
              <a:t>5</a:t>
            </a:r>
            <a:r>
              <a:rPr sz="1500" spc="-7" baseline="34722" dirty="0">
                <a:latin typeface="Times New Roman"/>
                <a:cs typeface="Times New Roman"/>
              </a:rPr>
              <a:t>th  </a:t>
            </a:r>
            <a:r>
              <a:rPr sz="1500" dirty="0">
                <a:latin typeface="Times New Roman"/>
                <a:cs typeface="Times New Roman"/>
              </a:rPr>
              <a:t>year </a:t>
            </a:r>
            <a:r>
              <a:rPr sz="1500" spc="-5" dirty="0">
                <a:latin typeface="Times New Roman"/>
                <a:cs typeface="Times New Roman"/>
              </a:rPr>
              <a:t>1</a:t>
            </a:r>
            <a:r>
              <a:rPr sz="1500" spc="-7" baseline="34722" dirty="0">
                <a:latin typeface="Times New Roman"/>
                <a:cs typeface="Times New Roman"/>
              </a:rPr>
              <a:t>st</a:t>
            </a:r>
            <a:r>
              <a:rPr sz="1500" spc="-120" baseline="34722" dirty="0">
                <a:latin typeface="Times New Roman"/>
                <a:cs typeface="Times New Roman"/>
              </a:rPr>
              <a:t> </a:t>
            </a:r>
            <a:r>
              <a:rPr sz="1500" dirty="0">
                <a:latin typeface="Times New Roman"/>
                <a:cs typeface="Times New Roman"/>
              </a:rPr>
              <a:t>semester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4197403" y="8695117"/>
            <a:ext cx="215900" cy="180340"/>
          </a:xfrm>
          <a:prstGeom prst="rect">
            <a:avLst/>
          </a:prstGeom>
        </p:spPr>
        <p:txBody>
          <a:bodyPr vert="horz" wrap="square" lIns="0" tIns="0" rIns="0" bIns="0" rtlCol="0">
            <a:spAutoFit/>
          </a:bodyPr>
          <a:lstStyle/>
          <a:p>
            <a:pPr marL="38100">
              <a:lnSpc>
                <a:spcPts val="1300"/>
              </a:lnSpc>
            </a:pPr>
            <a:r>
              <a:rPr sz="1100" dirty="0">
                <a:latin typeface="Times New Roman"/>
                <a:cs typeface="Times New Roman"/>
              </a:rPr>
              <a:t>12</a:t>
            </a:r>
            <a:endParaRPr sz="1100">
              <a:latin typeface="Times New Roman"/>
              <a:cs typeface="Times New Roman"/>
            </a:endParaRPr>
          </a:p>
        </p:txBody>
      </p:sp>
      <p:sp>
        <p:nvSpPr>
          <p:cNvPr id="2" name="object 2"/>
          <p:cNvSpPr txBox="1"/>
          <p:nvPr/>
        </p:nvSpPr>
        <p:spPr>
          <a:xfrm>
            <a:off x="790575" y="1153814"/>
            <a:ext cx="4106545" cy="707390"/>
          </a:xfrm>
          <a:prstGeom prst="rect">
            <a:avLst/>
          </a:prstGeom>
        </p:spPr>
        <p:txBody>
          <a:bodyPr vert="horz" wrap="square" lIns="0" tIns="12700" rIns="0" bIns="0" rtlCol="0">
            <a:spAutoFit/>
          </a:bodyPr>
          <a:lstStyle/>
          <a:p>
            <a:pPr marL="584200" lvl="2" indent="-571500">
              <a:lnSpc>
                <a:spcPct val="100000"/>
              </a:lnSpc>
              <a:spcBef>
                <a:spcPts val="100"/>
              </a:spcBef>
              <a:buAutoNum type="arabicPeriod" startAt="4"/>
              <a:tabLst>
                <a:tab pos="583565" algn="l"/>
                <a:tab pos="584200" algn="l"/>
              </a:tabLst>
            </a:pPr>
            <a:r>
              <a:rPr sz="1200" b="1" dirty="0">
                <a:latin typeface="Times New Roman"/>
                <a:cs typeface="Times New Roman"/>
              </a:rPr>
              <a:t>Risk</a:t>
            </a:r>
            <a:r>
              <a:rPr sz="1200" b="1" spc="-5" dirty="0">
                <a:latin typeface="Times New Roman"/>
                <a:cs typeface="Times New Roman"/>
              </a:rPr>
              <a:t> </a:t>
            </a:r>
            <a:r>
              <a:rPr sz="1200" b="1" dirty="0">
                <a:latin typeface="Times New Roman"/>
                <a:cs typeface="Times New Roman"/>
              </a:rPr>
              <a:t>Feasibility:</a:t>
            </a:r>
            <a:endParaRPr sz="1200">
              <a:latin typeface="Times New Roman"/>
              <a:cs typeface="Times New Roman"/>
            </a:endParaRPr>
          </a:p>
          <a:p>
            <a:pPr marL="517525" lvl="3" indent="-228600">
              <a:lnSpc>
                <a:spcPts val="1415"/>
              </a:lnSpc>
              <a:spcBef>
                <a:spcPts val="1100"/>
              </a:spcBef>
              <a:buFont typeface="Arial"/>
              <a:buChar char="●"/>
              <a:tabLst>
                <a:tab pos="516890" algn="l"/>
                <a:tab pos="517525" algn="l"/>
              </a:tabLst>
            </a:pPr>
            <a:r>
              <a:rPr sz="1200" dirty="0">
                <a:latin typeface="Times New Roman"/>
                <a:cs typeface="Times New Roman"/>
              </a:rPr>
              <a:t>Users will get all facilities that are needed for this</a:t>
            </a:r>
            <a:r>
              <a:rPr sz="1200" spc="-100" dirty="0">
                <a:latin typeface="Times New Roman"/>
                <a:cs typeface="Times New Roman"/>
              </a:rPr>
              <a:t> </a:t>
            </a:r>
            <a:r>
              <a:rPr sz="1200" dirty="0">
                <a:latin typeface="Times New Roman"/>
                <a:cs typeface="Times New Roman"/>
              </a:rPr>
              <a:t>website.</a:t>
            </a:r>
            <a:endParaRPr sz="1200">
              <a:latin typeface="Times New Roman"/>
              <a:cs typeface="Times New Roman"/>
            </a:endParaRPr>
          </a:p>
          <a:p>
            <a:pPr marL="517525" lvl="3" indent="-228600">
              <a:lnSpc>
                <a:spcPts val="1415"/>
              </a:lnSpc>
              <a:buFont typeface="Arial"/>
              <a:buChar char="●"/>
              <a:tabLst>
                <a:tab pos="516890" algn="l"/>
                <a:tab pos="517525" algn="l"/>
              </a:tabLst>
            </a:pPr>
            <a:r>
              <a:rPr sz="1200" dirty="0">
                <a:latin typeface="Times New Roman"/>
                <a:cs typeface="Times New Roman"/>
              </a:rPr>
              <a:t>Users will get all the requirements to use this</a:t>
            </a:r>
            <a:r>
              <a:rPr sz="1200" spc="-100" dirty="0">
                <a:latin typeface="Times New Roman"/>
                <a:cs typeface="Times New Roman"/>
              </a:rPr>
              <a:t> </a:t>
            </a:r>
            <a:r>
              <a:rPr sz="1200" dirty="0">
                <a:latin typeface="Times New Roman"/>
                <a:cs typeface="Times New Roman"/>
              </a:rPr>
              <a:t>website</a:t>
            </a:r>
            <a:endParaRPr sz="1200">
              <a:latin typeface="Times New Roman"/>
              <a:cs typeface="Times New Roman"/>
            </a:endParaRPr>
          </a:p>
        </p:txBody>
      </p:sp>
      <p:sp>
        <p:nvSpPr>
          <p:cNvPr id="3" name="object 3"/>
          <p:cNvSpPr txBox="1"/>
          <p:nvPr/>
        </p:nvSpPr>
        <p:spPr>
          <a:xfrm>
            <a:off x="638323" y="2408775"/>
            <a:ext cx="6195695" cy="5302885"/>
          </a:xfrm>
          <a:prstGeom prst="rect">
            <a:avLst/>
          </a:prstGeom>
        </p:spPr>
        <p:txBody>
          <a:bodyPr vert="horz" wrap="square" lIns="0" tIns="12700" rIns="0" bIns="0" rtlCol="0">
            <a:spAutoFit/>
          </a:bodyPr>
          <a:lstStyle/>
          <a:p>
            <a:pPr marL="659765" lvl="1" indent="-647700">
              <a:lnSpc>
                <a:spcPct val="100000"/>
              </a:lnSpc>
              <a:spcBef>
                <a:spcPts val="100"/>
              </a:spcBef>
              <a:buAutoNum type="arabicPeriod" startAt="2"/>
              <a:tabLst>
                <a:tab pos="659765" algn="l"/>
                <a:tab pos="660400" algn="l"/>
              </a:tabLst>
            </a:pPr>
            <a:r>
              <a:rPr sz="1400" b="1" spc="-10" dirty="0">
                <a:latin typeface="Times New Roman"/>
                <a:cs typeface="Times New Roman"/>
              </a:rPr>
              <a:t>Developer’s </a:t>
            </a:r>
            <a:r>
              <a:rPr sz="1400" b="1" spc="-5" dirty="0">
                <a:latin typeface="Times New Roman"/>
                <a:cs typeface="Times New Roman"/>
              </a:rPr>
              <a:t>Site Feasibility:</a:t>
            </a:r>
            <a:endParaRPr sz="1400">
              <a:latin typeface="Times New Roman"/>
              <a:cs typeface="Times New Roman"/>
            </a:endParaRPr>
          </a:p>
          <a:p>
            <a:pPr marL="735965" lvl="2" indent="-572135">
              <a:lnSpc>
                <a:spcPct val="100000"/>
              </a:lnSpc>
              <a:spcBef>
                <a:spcPts val="1105"/>
              </a:spcBef>
              <a:buAutoNum type="arabicPeriod"/>
              <a:tabLst>
                <a:tab pos="735965" algn="l"/>
                <a:tab pos="736600" algn="l"/>
              </a:tabLst>
            </a:pPr>
            <a:r>
              <a:rPr sz="1200" b="1" spc="-15" dirty="0">
                <a:latin typeface="Times New Roman"/>
                <a:cs typeface="Times New Roman"/>
              </a:rPr>
              <a:t>Technical</a:t>
            </a:r>
            <a:r>
              <a:rPr sz="1200" b="1" spc="-5" dirty="0">
                <a:latin typeface="Times New Roman"/>
                <a:cs typeface="Times New Roman"/>
              </a:rPr>
              <a:t> </a:t>
            </a:r>
            <a:r>
              <a:rPr sz="1200" b="1" dirty="0">
                <a:latin typeface="Times New Roman"/>
                <a:cs typeface="Times New Roman"/>
              </a:rPr>
              <a:t>Feasibility:</a:t>
            </a:r>
            <a:endParaRPr sz="1200">
              <a:latin typeface="Times New Roman"/>
              <a:cs typeface="Times New Roman"/>
            </a:endParaRPr>
          </a:p>
          <a:p>
            <a:pPr marL="278765" marR="381000">
              <a:lnSpc>
                <a:spcPct val="143700"/>
              </a:lnSpc>
              <a:spcBef>
                <a:spcPts val="120"/>
              </a:spcBef>
            </a:pPr>
            <a:r>
              <a:rPr sz="1200" dirty="0">
                <a:latin typeface="Times New Roman"/>
                <a:cs typeface="Times New Roman"/>
              </a:rPr>
              <a:t>This web application will be developed by the required web technologies environment</a:t>
            </a:r>
            <a:r>
              <a:rPr sz="1200" spc="-100" dirty="0">
                <a:latin typeface="Times New Roman"/>
                <a:cs typeface="Times New Roman"/>
              </a:rPr>
              <a:t> </a:t>
            </a:r>
            <a:r>
              <a:rPr sz="1200" dirty="0">
                <a:latin typeface="Times New Roman"/>
                <a:cs typeface="Times New Roman"/>
              </a:rPr>
              <a:t>and  cooperative tools. For this the hardware</a:t>
            </a:r>
            <a:r>
              <a:rPr sz="1200" spc="-10" dirty="0">
                <a:latin typeface="Times New Roman"/>
                <a:cs typeface="Times New Roman"/>
              </a:rPr>
              <a:t> </a:t>
            </a:r>
            <a:r>
              <a:rPr sz="1200" dirty="0">
                <a:latin typeface="Times New Roman"/>
                <a:cs typeface="Times New Roman"/>
              </a:rPr>
              <a:t>needs:</a:t>
            </a:r>
            <a:endParaRPr sz="1200">
              <a:latin typeface="Times New Roman"/>
              <a:cs typeface="Times New Roman"/>
            </a:endParaRPr>
          </a:p>
          <a:p>
            <a:pPr>
              <a:lnSpc>
                <a:spcPct val="100000"/>
              </a:lnSpc>
              <a:spcBef>
                <a:spcPts val="10"/>
              </a:spcBef>
            </a:pPr>
            <a:endParaRPr sz="1250">
              <a:latin typeface="Times New Roman"/>
              <a:cs typeface="Times New Roman"/>
            </a:endParaRPr>
          </a:p>
          <a:p>
            <a:pPr marL="669290" lvl="3" indent="-229235">
              <a:lnSpc>
                <a:spcPct val="100000"/>
              </a:lnSpc>
              <a:buFont typeface="Arial"/>
              <a:buChar char="●"/>
              <a:tabLst>
                <a:tab pos="669290" algn="l"/>
                <a:tab pos="669925" algn="l"/>
              </a:tabLst>
            </a:pPr>
            <a:r>
              <a:rPr sz="1200" dirty="0">
                <a:latin typeface="Times New Roman"/>
                <a:cs typeface="Times New Roman"/>
              </a:rPr>
              <a:t>Minimum 4GB of</a:t>
            </a:r>
            <a:r>
              <a:rPr sz="1200" spc="-5" dirty="0">
                <a:latin typeface="Times New Roman"/>
                <a:cs typeface="Times New Roman"/>
              </a:rPr>
              <a:t> </a:t>
            </a:r>
            <a:r>
              <a:rPr sz="1200" dirty="0">
                <a:latin typeface="Times New Roman"/>
                <a:cs typeface="Times New Roman"/>
              </a:rPr>
              <a:t>RAM</a:t>
            </a:r>
            <a:endParaRPr sz="1200">
              <a:latin typeface="Times New Roman"/>
              <a:cs typeface="Times New Roman"/>
            </a:endParaRPr>
          </a:p>
          <a:p>
            <a:pPr marL="669290" lvl="3" indent="-229235">
              <a:lnSpc>
                <a:spcPct val="100000"/>
              </a:lnSpc>
              <a:spcBef>
                <a:spcPts val="640"/>
              </a:spcBef>
              <a:buFont typeface="Arial"/>
              <a:buChar char="●"/>
              <a:tabLst>
                <a:tab pos="669290" algn="l"/>
                <a:tab pos="669925" algn="l"/>
              </a:tabLst>
            </a:pPr>
            <a:r>
              <a:rPr sz="1200" dirty="0">
                <a:latin typeface="Times New Roman"/>
                <a:cs typeface="Times New Roman"/>
              </a:rPr>
              <a:t>Minimum 64 GB of</a:t>
            </a:r>
            <a:r>
              <a:rPr sz="1200" spc="-5" dirty="0">
                <a:latin typeface="Times New Roman"/>
                <a:cs typeface="Times New Roman"/>
              </a:rPr>
              <a:t> </a:t>
            </a:r>
            <a:r>
              <a:rPr sz="1200" dirty="0">
                <a:latin typeface="Times New Roman"/>
                <a:cs typeface="Times New Roman"/>
              </a:rPr>
              <a:t>Storage</a:t>
            </a:r>
            <a:endParaRPr sz="1200">
              <a:latin typeface="Times New Roman"/>
              <a:cs typeface="Times New Roman"/>
            </a:endParaRPr>
          </a:p>
          <a:p>
            <a:pPr marL="669290" lvl="3" indent="-229235">
              <a:lnSpc>
                <a:spcPct val="100000"/>
              </a:lnSpc>
              <a:spcBef>
                <a:spcPts val="635"/>
              </a:spcBef>
              <a:buFont typeface="Arial"/>
              <a:buChar char="●"/>
              <a:tabLst>
                <a:tab pos="669290" algn="l"/>
                <a:tab pos="669925" algn="l"/>
              </a:tabLst>
            </a:pPr>
            <a:r>
              <a:rPr sz="1200" dirty="0">
                <a:latin typeface="Times New Roman"/>
                <a:cs typeface="Times New Roman"/>
              </a:rPr>
              <a:t>Dual-Core</a:t>
            </a:r>
            <a:r>
              <a:rPr sz="1200" spc="-5" dirty="0">
                <a:latin typeface="Times New Roman"/>
                <a:cs typeface="Times New Roman"/>
              </a:rPr>
              <a:t> </a:t>
            </a:r>
            <a:r>
              <a:rPr sz="1200" dirty="0">
                <a:latin typeface="Times New Roman"/>
                <a:cs typeface="Times New Roman"/>
              </a:rPr>
              <a:t>Processor</a:t>
            </a:r>
            <a:endParaRPr sz="1200">
              <a:latin typeface="Times New Roman"/>
              <a:cs typeface="Times New Roman"/>
            </a:endParaRPr>
          </a:p>
          <a:p>
            <a:pPr lvl="3">
              <a:lnSpc>
                <a:spcPct val="100000"/>
              </a:lnSpc>
              <a:spcBef>
                <a:spcPts val="50"/>
              </a:spcBef>
              <a:buFont typeface="Arial"/>
              <a:buChar char="●"/>
            </a:pPr>
            <a:endParaRPr sz="1500">
              <a:latin typeface="Times New Roman"/>
              <a:cs typeface="Times New Roman"/>
            </a:endParaRPr>
          </a:p>
          <a:p>
            <a:pPr marL="735965" lvl="2" indent="-572135">
              <a:lnSpc>
                <a:spcPct val="100000"/>
              </a:lnSpc>
              <a:spcBef>
                <a:spcPts val="5"/>
              </a:spcBef>
              <a:buAutoNum type="arabicPeriod" startAt="2"/>
              <a:tabLst>
                <a:tab pos="735965" algn="l"/>
                <a:tab pos="736600" algn="l"/>
              </a:tabLst>
            </a:pPr>
            <a:r>
              <a:rPr sz="1200" b="1" dirty="0">
                <a:latin typeface="Times New Roman"/>
                <a:cs typeface="Times New Roman"/>
              </a:rPr>
              <a:t>Financial</a:t>
            </a:r>
            <a:r>
              <a:rPr sz="1200" b="1" spc="-5" dirty="0">
                <a:latin typeface="Times New Roman"/>
                <a:cs typeface="Times New Roman"/>
              </a:rPr>
              <a:t> </a:t>
            </a:r>
            <a:r>
              <a:rPr sz="1200" b="1" dirty="0">
                <a:latin typeface="Times New Roman"/>
                <a:cs typeface="Times New Roman"/>
              </a:rPr>
              <a:t>Feasibility:</a:t>
            </a:r>
            <a:endParaRPr sz="1200">
              <a:latin typeface="Times New Roman"/>
              <a:cs typeface="Times New Roman"/>
            </a:endParaRPr>
          </a:p>
          <a:p>
            <a:pPr marL="735965">
              <a:lnSpc>
                <a:spcPct val="100000"/>
              </a:lnSpc>
              <a:spcBef>
                <a:spcPts val="630"/>
              </a:spcBef>
            </a:pPr>
            <a:r>
              <a:rPr sz="1200" dirty="0">
                <a:latin typeface="Times New Roman"/>
                <a:cs typeface="Times New Roman"/>
              </a:rPr>
              <a:t>The assessment involves a cost analysis. So this project is financially</a:t>
            </a:r>
            <a:r>
              <a:rPr sz="1200" spc="-40" dirty="0">
                <a:latin typeface="Times New Roman"/>
                <a:cs typeface="Times New Roman"/>
              </a:rPr>
              <a:t> </a:t>
            </a:r>
            <a:r>
              <a:rPr sz="1200" dirty="0">
                <a:latin typeface="Times New Roman"/>
                <a:cs typeface="Times New Roman"/>
              </a:rPr>
              <a:t>feasible.</a:t>
            </a:r>
            <a:endParaRPr sz="1200">
              <a:latin typeface="Times New Roman"/>
              <a:cs typeface="Times New Roman"/>
            </a:endParaRPr>
          </a:p>
          <a:p>
            <a:pPr marL="735965" lvl="2" indent="-572135">
              <a:lnSpc>
                <a:spcPct val="100000"/>
              </a:lnSpc>
              <a:spcBef>
                <a:spcPts val="1085"/>
              </a:spcBef>
              <a:buAutoNum type="arabicPeriod" startAt="3"/>
              <a:tabLst>
                <a:tab pos="735965" algn="l"/>
                <a:tab pos="736600" algn="l"/>
              </a:tabLst>
            </a:pPr>
            <a:r>
              <a:rPr sz="1200" b="1" spc="-5" dirty="0">
                <a:latin typeface="Times New Roman"/>
                <a:cs typeface="Times New Roman"/>
              </a:rPr>
              <a:t>Resource </a:t>
            </a:r>
            <a:r>
              <a:rPr sz="1200" b="1" dirty="0">
                <a:latin typeface="Times New Roman"/>
                <a:cs typeface="Times New Roman"/>
              </a:rPr>
              <a:t>Feasibility:</a:t>
            </a:r>
            <a:endParaRPr sz="1200">
              <a:latin typeface="Times New Roman"/>
              <a:cs typeface="Times New Roman"/>
            </a:endParaRPr>
          </a:p>
          <a:p>
            <a:pPr marL="278765">
              <a:lnSpc>
                <a:spcPct val="100000"/>
              </a:lnSpc>
              <a:spcBef>
                <a:spcPts val="750"/>
              </a:spcBef>
            </a:pPr>
            <a:r>
              <a:rPr sz="1200" dirty="0">
                <a:latin typeface="Times New Roman"/>
                <a:cs typeface="Times New Roman"/>
              </a:rPr>
              <a:t>Resources that are needed</a:t>
            </a:r>
            <a:r>
              <a:rPr sz="1200" spc="-5" dirty="0">
                <a:latin typeface="Times New Roman"/>
                <a:cs typeface="Times New Roman"/>
              </a:rPr>
              <a:t> </a:t>
            </a:r>
            <a:r>
              <a:rPr sz="1200" dirty="0">
                <a:latin typeface="Times New Roman"/>
                <a:cs typeface="Times New Roman"/>
              </a:rPr>
              <a:t>like:</a:t>
            </a:r>
            <a:endParaRPr sz="1200">
              <a:latin typeface="Times New Roman"/>
              <a:cs typeface="Times New Roman"/>
            </a:endParaRPr>
          </a:p>
          <a:p>
            <a:pPr marL="659765" indent="-153035">
              <a:lnSpc>
                <a:spcPct val="100000"/>
              </a:lnSpc>
              <a:spcBef>
                <a:spcPts val="635"/>
              </a:spcBef>
              <a:buAutoNum type="arabicPeriod"/>
              <a:tabLst>
                <a:tab pos="660400" algn="l"/>
              </a:tabLst>
            </a:pPr>
            <a:r>
              <a:rPr sz="1200" dirty="0">
                <a:latin typeface="Times New Roman"/>
                <a:cs typeface="Times New Roman"/>
              </a:rPr>
              <a:t>Laptop /</a:t>
            </a:r>
            <a:r>
              <a:rPr sz="1200" spc="-5" dirty="0">
                <a:latin typeface="Times New Roman"/>
                <a:cs typeface="Times New Roman"/>
              </a:rPr>
              <a:t> </a:t>
            </a:r>
            <a:r>
              <a:rPr sz="1200" dirty="0">
                <a:latin typeface="Times New Roman"/>
                <a:cs typeface="Times New Roman"/>
              </a:rPr>
              <a:t>Desktop</a:t>
            </a:r>
            <a:endParaRPr sz="1200">
              <a:latin typeface="Times New Roman"/>
              <a:cs typeface="Times New Roman"/>
            </a:endParaRPr>
          </a:p>
          <a:p>
            <a:pPr marL="659765" indent="-153035">
              <a:lnSpc>
                <a:spcPct val="100000"/>
              </a:lnSpc>
              <a:spcBef>
                <a:spcPts val="635"/>
              </a:spcBef>
              <a:buAutoNum type="arabicPeriod"/>
              <a:tabLst>
                <a:tab pos="660400" algn="l"/>
              </a:tabLst>
            </a:pPr>
            <a:r>
              <a:rPr sz="1200" dirty="0">
                <a:latin typeface="Times New Roman"/>
                <a:cs typeface="Times New Roman"/>
              </a:rPr>
              <a:t>Smartphone</a:t>
            </a:r>
            <a:endParaRPr sz="1200">
              <a:latin typeface="Times New Roman"/>
              <a:cs typeface="Times New Roman"/>
            </a:endParaRPr>
          </a:p>
          <a:p>
            <a:pPr>
              <a:lnSpc>
                <a:spcPct val="100000"/>
              </a:lnSpc>
            </a:pPr>
            <a:endParaRPr sz="1750">
              <a:latin typeface="Times New Roman"/>
              <a:cs typeface="Times New Roman"/>
            </a:endParaRPr>
          </a:p>
          <a:p>
            <a:pPr marL="735965" lvl="2" indent="-572135">
              <a:lnSpc>
                <a:spcPct val="100000"/>
              </a:lnSpc>
              <a:buFont typeface="Times New Roman"/>
              <a:buAutoNum type="arabicPeriod" startAt="4"/>
              <a:tabLst>
                <a:tab pos="735965" algn="l"/>
                <a:tab pos="736600" algn="l"/>
              </a:tabLst>
            </a:pPr>
            <a:r>
              <a:rPr sz="1200" dirty="0">
                <a:latin typeface="Times New Roman"/>
                <a:cs typeface="Times New Roman"/>
              </a:rPr>
              <a:t>Risk</a:t>
            </a:r>
            <a:r>
              <a:rPr sz="1200" spc="-5" dirty="0">
                <a:latin typeface="Times New Roman"/>
                <a:cs typeface="Times New Roman"/>
              </a:rPr>
              <a:t> </a:t>
            </a:r>
            <a:r>
              <a:rPr sz="1200" dirty="0">
                <a:latin typeface="Times New Roman"/>
                <a:cs typeface="Times New Roman"/>
              </a:rPr>
              <a:t>Feasibility:</a:t>
            </a:r>
            <a:endParaRPr sz="1200">
              <a:latin typeface="Times New Roman"/>
              <a:cs typeface="Times New Roman"/>
            </a:endParaRPr>
          </a:p>
          <a:p>
            <a:pPr marL="735965" lvl="3" indent="-229235">
              <a:lnSpc>
                <a:spcPct val="100000"/>
              </a:lnSpc>
              <a:spcBef>
                <a:spcPts val="755"/>
              </a:spcBef>
              <a:buFont typeface="Arial"/>
              <a:buChar char="●"/>
              <a:tabLst>
                <a:tab pos="735965" algn="l"/>
                <a:tab pos="736600" algn="l"/>
              </a:tabLst>
            </a:pPr>
            <a:r>
              <a:rPr sz="1200" dirty="0">
                <a:latin typeface="Times New Roman"/>
                <a:cs typeface="Times New Roman"/>
              </a:rPr>
              <a:t>The tools which are needed to develop the project are all available and free source to</a:t>
            </a:r>
            <a:r>
              <a:rPr sz="1200" spc="-100" dirty="0">
                <a:latin typeface="Times New Roman"/>
                <a:cs typeface="Times New Roman"/>
              </a:rPr>
              <a:t> </a:t>
            </a:r>
            <a:r>
              <a:rPr sz="1200" dirty="0">
                <a:latin typeface="Times New Roman"/>
                <a:cs typeface="Times New Roman"/>
              </a:rPr>
              <a:t>use.</a:t>
            </a:r>
            <a:endParaRPr sz="1200">
              <a:latin typeface="Times New Roman"/>
              <a:cs typeface="Times New Roman"/>
            </a:endParaRPr>
          </a:p>
          <a:p>
            <a:pPr marL="735965" marR="185420" lvl="3" indent="-228600">
              <a:lnSpc>
                <a:spcPct val="143800"/>
              </a:lnSpc>
              <a:spcBef>
                <a:spcPts val="5"/>
              </a:spcBef>
              <a:buFont typeface="Arial"/>
              <a:buChar char="●"/>
              <a:tabLst>
                <a:tab pos="735965" algn="l"/>
                <a:tab pos="736600" algn="l"/>
              </a:tabLst>
            </a:pPr>
            <a:r>
              <a:rPr sz="1200" dirty="0">
                <a:latin typeface="Times New Roman"/>
                <a:cs typeface="Times New Roman"/>
              </a:rPr>
              <a:t>The project is an 8-month project. </a:t>
            </a:r>
            <a:r>
              <a:rPr sz="1200" spc="-50" dirty="0">
                <a:latin typeface="Times New Roman"/>
                <a:cs typeface="Times New Roman"/>
              </a:rPr>
              <a:t>We </a:t>
            </a:r>
            <a:r>
              <a:rPr sz="1200" dirty="0">
                <a:latin typeface="Times New Roman"/>
                <a:cs typeface="Times New Roman"/>
              </a:rPr>
              <a:t>have divided our work into several sections</a:t>
            </a:r>
            <a:r>
              <a:rPr sz="1200" spc="-55" dirty="0">
                <a:latin typeface="Times New Roman"/>
                <a:cs typeface="Times New Roman"/>
              </a:rPr>
              <a:t> </a:t>
            </a:r>
            <a:r>
              <a:rPr sz="1200" dirty="0">
                <a:latin typeface="Times New Roman"/>
                <a:cs typeface="Times New Roman"/>
              </a:rPr>
              <a:t>like  frontend designing, backend development, API integration, etc. </a:t>
            </a:r>
            <a:r>
              <a:rPr sz="1200" spc="-50" dirty="0">
                <a:latin typeface="Times New Roman"/>
                <a:cs typeface="Times New Roman"/>
              </a:rPr>
              <a:t>We </a:t>
            </a:r>
            <a:r>
              <a:rPr sz="1200" dirty="0">
                <a:latin typeface="Times New Roman"/>
                <a:cs typeface="Times New Roman"/>
              </a:rPr>
              <a:t>hope that we can  complete this project without any</a:t>
            </a:r>
            <a:r>
              <a:rPr sz="1200" spc="-10" dirty="0">
                <a:latin typeface="Times New Roman"/>
                <a:cs typeface="Times New Roman"/>
              </a:rPr>
              <a:t> </a:t>
            </a:r>
            <a:r>
              <a:rPr sz="1200" dirty="0">
                <a:latin typeface="Times New Roman"/>
                <a:cs typeface="Times New Roman"/>
              </a:rPr>
              <a:t>trouble.</a:t>
            </a:r>
            <a:endParaRPr sz="1200">
              <a:latin typeface="Times New Roman"/>
              <a:cs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7580394" y="8870582"/>
            <a:ext cx="217804" cy="167640"/>
          </a:xfrm>
          <a:prstGeom prst="rect">
            <a:avLst/>
          </a:prstGeom>
        </p:spPr>
        <p:txBody>
          <a:bodyPr vert="horz" wrap="square" lIns="0" tIns="635" rIns="0" bIns="0" rtlCol="0">
            <a:spAutoFit/>
          </a:bodyPr>
          <a:lstStyle/>
          <a:p>
            <a:pPr marL="38100">
              <a:lnSpc>
                <a:spcPct val="100000"/>
              </a:lnSpc>
              <a:spcBef>
                <a:spcPts val="5"/>
              </a:spcBef>
            </a:pPr>
            <a:r>
              <a:rPr sz="1000" dirty="0">
                <a:latin typeface="Arial"/>
                <a:cs typeface="Arial"/>
              </a:rPr>
              <a:t>13</a:t>
            </a:r>
            <a:endParaRPr sz="1000">
              <a:latin typeface="Arial"/>
              <a:cs typeface="Arial"/>
            </a:endParaRPr>
          </a:p>
        </p:txBody>
      </p:sp>
      <p:sp>
        <p:nvSpPr>
          <p:cNvPr id="2" name="object 2"/>
          <p:cNvSpPr txBox="1"/>
          <p:nvPr/>
        </p:nvSpPr>
        <p:spPr>
          <a:xfrm>
            <a:off x="2159000" y="715982"/>
            <a:ext cx="2954020" cy="922019"/>
          </a:xfrm>
          <a:prstGeom prst="rect">
            <a:avLst/>
          </a:prstGeom>
        </p:spPr>
        <p:txBody>
          <a:bodyPr vert="horz" wrap="square" lIns="0" tIns="179705" rIns="0" bIns="0" rtlCol="0">
            <a:spAutoFit/>
          </a:bodyPr>
          <a:lstStyle/>
          <a:p>
            <a:pPr marL="1041400">
              <a:lnSpc>
                <a:spcPct val="100000"/>
              </a:lnSpc>
              <a:spcBef>
                <a:spcPts val="1415"/>
              </a:spcBef>
            </a:pPr>
            <a:r>
              <a:rPr sz="2000" b="1" spc="-5" dirty="0">
                <a:latin typeface="Times New Roman"/>
                <a:cs typeface="Times New Roman"/>
              </a:rPr>
              <a:t>Chapter</a:t>
            </a:r>
            <a:r>
              <a:rPr sz="2000" b="1" spc="-50" dirty="0">
                <a:latin typeface="Times New Roman"/>
                <a:cs typeface="Times New Roman"/>
              </a:rPr>
              <a:t> </a:t>
            </a:r>
            <a:r>
              <a:rPr sz="2000" b="1" dirty="0">
                <a:latin typeface="Times New Roman"/>
                <a:cs typeface="Times New Roman"/>
              </a:rPr>
              <a:t>4</a:t>
            </a:r>
            <a:endParaRPr sz="2000">
              <a:latin typeface="Times New Roman"/>
              <a:cs typeface="Times New Roman"/>
            </a:endParaRPr>
          </a:p>
          <a:p>
            <a:pPr marL="12700">
              <a:lnSpc>
                <a:spcPct val="100000"/>
              </a:lnSpc>
              <a:spcBef>
                <a:spcPts val="1180"/>
              </a:spcBef>
            </a:pPr>
            <a:r>
              <a:rPr sz="1800" b="1" dirty="0">
                <a:latin typeface="Times New Roman"/>
                <a:cs typeface="Times New Roman"/>
              </a:rPr>
              <a:t>REQUIREMENT</a:t>
            </a:r>
            <a:r>
              <a:rPr sz="1800" b="1" spc="-190" dirty="0">
                <a:latin typeface="Times New Roman"/>
                <a:cs typeface="Times New Roman"/>
              </a:rPr>
              <a:t> </a:t>
            </a:r>
            <a:r>
              <a:rPr sz="1800" b="1" spc="-25" dirty="0">
                <a:latin typeface="Times New Roman"/>
                <a:cs typeface="Times New Roman"/>
              </a:rPr>
              <a:t>ANALYSIS</a:t>
            </a:r>
            <a:endParaRPr sz="1800">
              <a:latin typeface="Times New Roman"/>
              <a:cs typeface="Times New Roman"/>
            </a:endParaRPr>
          </a:p>
        </p:txBody>
      </p:sp>
      <p:sp>
        <p:nvSpPr>
          <p:cNvPr id="3" name="object 3"/>
          <p:cNvSpPr txBox="1"/>
          <p:nvPr/>
        </p:nvSpPr>
        <p:spPr>
          <a:xfrm>
            <a:off x="901700" y="1749392"/>
            <a:ext cx="6137275" cy="6805966"/>
          </a:xfrm>
          <a:prstGeom prst="rect">
            <a:avLst/>
          </a:prstGeom>
        </p:spPr>
        <p:txBody>
          <a:bodyPr vert="horz" wrap="square" lIns="0" tIns="92710" rIns="0" bIns="0" rtlCol="0">
            <a:spAutoFit/>
          </a:bodyPr>
          <a:lstStyle/>
          <a:p>
            <a:pPr marL="79375">
              <a:lnSpc>
                <a:spcPct val="100000"/>
              </a:lnSpc>
              <a:spcBef>
                <a:spcPts val="730"/>
              </a:spcBef>
            </a:pPr>
            <a:r>
              <a:rPr sz="1200" spc="-50" dirty="0">
                <a:latin typeface="Times New Roman"/>
                <a:cs typeface="Times New Roman"/>
              </a:rPr>
              <a:t>We </a:t>
            </a:r>
            <a:r>
              <a:rPr sz="1200" dirty="0">
                <a:latin typeface="Times New Roman"/>
                <a:cs typeface="Times New Roman"/>
              </a:rPr>
              <a:t>have done our requirement analysis part with the following</a:t>
            </a:r>
            <a:r>
              <a:rPr sz="1200" spc="30" dirty="0">
                <a:latin typeface="Times New Roman"/>
                <a:cs typeface="Times New Roman"/>
              </a:rPr>
              <a:t> </a:t>
            </a:r>
            <a:r>
              <a:rPr sz="1200" dirty="0">
                <a:latin typeface="Times New Roman"/>
                <a:cs typeface="Times New Roman"/>
              </a:rPr>
              <a:t>steps:</a:t>
            </a:r>
          </a:p>
          <a:p>
            <a:pPr marL="536575" indent="-228600">
              <a:lnSpc>
                <a:spcPct val="100000"/>
              </a:lnSpc>
              <a:spcBef>
                <a:spcPts val="630"/>
              </a:spcBef>
              <a:buFont typeface="Arial"/>
              <a:buChar char="●"/>
              <a:tabLst>
                <a:tab pos="535940" algn="l"/>
                <a:tab pos="536575" algn="l"/>
              </a:tabLst>
            </a:pPr>
            <a:r>
              <a:rPr sz="1200" spc="-15" dirty="0">
                <a:latin typeface="Times New Roman"/>
                <a:cs typeface="Times New Roman"/>
              </a:rPr>
              <a:t>Visited </a:t>
            </a:r>
            <a:r>
              <a:rPr sz="1200" spc="-5" dirty="0" smtClean="0">
                <a:latin typeface="Times New Roman"/>
                <a:cs typeface="Times New Roman"/>
              </a:rPr>
              <a:t>different</a:t>
            </a:r>
            <a:r>
              <a:rPr lang="en-US" sz="1200" spc="-5" dirty="0" smtClean="0">
                <a:latin typeface="Times New Roman"/>
                <a:cs typeface="Times New Roman"/>
              </a:rPr>
              <a:t> ecommerce site</a:t>
            </a:r>
            <a:endParaRPr sz="1200" dirty="0">
              <a:latin typeface="Times New Roman"/>
              <a:cs typeface="Times New Roman"/>
            </a:endParaRPr>
          </a:p>
          <a:p>
            <a:pPr marL="536575" indent="-228600">
              <a:lnSpc>
                <a:spcPct val="100000"/>
              </a:lnSpc>
              <a:spcBef>
                <a:spcPts val="640"/>
              </a:spcBef>
              <a:buFont typeface="Arial"/>
              <a:buChar char="●"/>
              <a:tabLst>
                <a:tab pos="535940" algn="l"/>
                <a:tab pos="536575" algn="l"/>
              </a:tabLst>
            </a:pPr>
            <a:r>
              <a:rPr lang="en-US" sz="1200" dirty="0" smtClean="0">
                <a:latin typeface="Times New Roman"/>
                <a:cs typeface="Times New Roman"/>
              </a:rPr>
              <a:t>Observed core functionality of each ecommerce site</a:t>
            </a:r>
          </a:p>
          <a:p>
            <a:pPr marL="536575" indent="-228600">
              <a:lnSpc>
                <a:spcPct val="100000"/>
              </a:lnSpc>
              <a:spcBef>
                <a:spcPts val="640"/>
              </a:spcBef>
              <a:buFont typeface="Arial"/>
              <a:buChar char="●"/>
              <a:tabLst>
                <a:tab pos="535940" algn="l"/>
                <a:tab pos="536575" algn="l"/>
              </a:tabLst>
            </a:pPr>
            <a:r>
              <a:rPr lang="en-US" sz="1200" dirty="0" smtClean="0">
                <a:latin typeface="Times New Roman"/>
                <a:cs typeface="Times New Roman"/>
              </a:rPr>
              <a:t>Observed various requirements for ecommerce site</a:t>
            </a:r>
            <a:endParaRPr sz="1200" dirty="0">
              <a:latin typeface="Times New Roman"/>
              <a:cs typeface="Times New Roman"/>
            </a:endParaRPr>
          </a:p>
          <a:p>
            <a:pPr marL="536575" indent="-228600">
              <a:lnSpc>
                <a:spcPct val="100000"/>
              </a:lnSpc>
              <a:spcBef>
                <a:spcPts val="630"/>
              </a:spcBef>
              <a:buFont typeface="Arial"/>
              <a:buChar char="●"/>
              <a:tabLst>
                <a:tab pos="535940" algn="l"/>
                <a:tab pos="536575" algn="l"/>
              </a:tabLst>
            </a:pPr>
            <a:r>
              <a:rPr sz="1200" dirty="0" smtClean="0">
                <a:latin typeface="Times New Roman"/>
                <a:cs typeface="Times New Roman"/>
              </a:rPr>
              <a:t>Analyzed </a:t>
            </a:r>
            <a:r>
              <a:rPr sz="1200" dirty="0">
                <a:latin typeface="Times New Roman"/>
                <a:cs typeface="Times New Roman"/>
              </a:rPr>
              <a:t>software requirements specification (SRS</a:t>
            </a:r>
            <a:r>
              <a:rPr sz="1200" dirty="0" smtClean="0">
                <a:latin typeface="Times New Roman"/>
                <a:cs typeface="Times New Roman"/>
              </a:rPr>
              <a:t>)</a:t>
            </a: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pPr>
            <a:endParaRPr sz="1700" dirty="0">
              <a:latin typeface="Times New Roman"/>
              <a:cs typeface="Times New Roman"/>
            </a:endParaRPr>
          </a:p>
          <a:p>
            <a:pPr marL="12700" marR="6985" lvl="1" algn="just">
              <a:lnSpc>
                <a:spcPct val="143700"/>
              </a:lnSpc>
              <a:buAutoNum type="arabicPeriod"/>
              <a:tabLst>
                <a:tab pos="250825" algn="l"/>
              </a:tabLst>
            </a:pPr>
            <a:r>
              <a:rPr sz="1200" b="1" spc="-5" dirty="0">
                <a:latin typeface="Times New Roman"/>
                <a:cs typeface="Times New Roman"/>
              </a:rPr>
              <a:t>Architectural requirements: </a:t>
            </a:r>
            <a:r>
              <a:rPr sz="1200" spc="-50" dirty="0">
                <a:latin typeface="Times New Roman"/>
                <a:cs typeface="Times New Roman"/>
              </a:rPr>
              <a:t>We </a:t>
            </a:r>
            <a:r>
              <a:rPr sz="1200" dirty="0">
                <a:latin typeface="Times New Roman"/>
                <a:cs typeface="Times New Roman"/>
              </a:rPr>
              <a:t>analyzed architecture requirements to structure and </a:t>
            </a:r>
            <a:r>
              <a:rPr sz="1200" spc="-5" dirty="0">
                <a:latin typeface="Times New Roman"/>
                <a:cs typeface="Times New Roman"/>
              </a:rPr>
              <a:t>organize  </a:t>
            </a:r>
            <a:r>
              <a:rPr sz="1200" dirty="0">
                <a:latin typeface="Times New Roman"/>
                <a:cs typeface="Times New Roman"/>
              </a:rPr>
              <a:t>requirements in such a way that the requirements are stable, usable, adapt to changes, and are  elegant. When a requirements architecture is sound, it helps facilitate the better design of the</a:t>
            </a:r>
            <a:r>
              <a:rPr sz="1200" spc="-100" dirty="0">
                <a:latin typeface="Times New Roman"/>
                <a:cs typeface="Times New Roman"/>
              </a:rPr>
              <a:t> </a:t>
            </a:r>
            <a:r>
              <a:rPr sz="1200" dirty="0">
                <a:latin typeface="Times New Roman"/>
                <a:cs typeface="Times New Roman"/>
              </a:rPr>
              <a:t>system  it attempts to describe. When a requirements architecture is </a:t>
            </a:r>
            <a:r>
              <a:rPr sz="1200" spc="-15" dirty="0">
                <a:latin typeface="Times New Roman"/>
                <a:cs typeface="Times New Roman"/>
              </a:rPr>
              <a:t>faulty, </a:t>
            </a:r>
            <a:r>
              <a:rPr sz="1200" dirty="0">
                <a:latin typeface="Times New Roman"/>
                <a:cs typeface="Times New Roman"/>
              </a:rPr>
              <a:t>it can cause</a:t>
            </a:r>
            <a:r>
              <a:rPr sz="1200" spc="-25" dirty="0">
                <a:latin typeface="Times New Roman"/>
                <a:cs typeface="Times New Roman"/>
              </a:rPr>
              <a:t> </a:t>
            </a:r>
            <a:r>
              <a:rPr sz="1200" dirty="0">
                <a:latin typeface="Times New Roman"/>
                <a:cs typeface="Times New Roman"/>
              </a:rPr>
              <a:t>problems.</a:t>
            </a:r>
          </a:p>
          <a:p>
            <a:pPr marL="12700" marR="12065" lvl="1" algn="just">
              <a:lnSpc>
                <a:spcPct val="143700"/>
              </a:lnSpc>
              <a:spcBef>
                <a:spcPts val="695"/>
              </a:spcBef>
              <a:buAutoNum type="arabicPeriod"/>
              <a:tabLst>
                <a:tab pos="298450" algn="l"/>
              </a:tabLst>
            </a:pPr>
            <a:r>
              <a:rPr sz="1200" b="1" dirty="0">
                <a:latin typeface="Times New Roman"/>
                <a:cs typeface="Times New Roman"/>
              </a:rPr>
              <a:t>Structural </a:t>
            </a:r>
            <a:r>
              <a:rPr sz="1200" b="1" spc="-5" dirty="0">
                <a:latin typeface="Times New Roman"/>
                <a:cs typeface="Times New Roman"/>
              </a:rPr>
              <a:t>requirements: </a:t>
            </a:r>
            <a:r>
              <a:rPr sz="1200" spc="-50" dirty="0">
                <a:latin typeface="Times New Roman"/>
                <a:cs typeface="Times New Roman"/>
              </a:rPr>
              <a:t>We </a:t>
            </a:r>
            <a:r>
              <a:rPr sz="1200" dirty="0">
                <a:latin typeface="Times New Roman"/>
                <a:cs typeface="Times New Roman"/>
              </a:rPr>
              <a:t>analyzed structural requirements to know identifying the  necessary structure of our</a:t>
            </a:r>
            <a:r>
              <a:rPr sz="1200" spc="-5" dirty="0">
                <a:latin typeface="Times New Roman"/>
                <a:cs typeface="Times New Roman"/>
              </a:rPr>
              <a:t> </a:t>
            </a:r>
            <a:r>
              <a:rPr sz="1200" dirty="0">
                <a:latin typeface="Times New Roman"/>
                <a:cs typeface="Times New Roman"/>
              </a:rPr>
              <a:t>system.</a:t>
            </a:r>
          </a:p>
          <a:p>
            <a:pPr marL="12700" marR="5715" lvl="1" algn="just">
              <a:lnSpc>
                <a:spcPct val="143700"/>
              </a:lnSpc>
              <a:spcBef>
                <a:spcPts val="695"/>
              </a:spcBef>
              <a:buAutoNum type="arabicPeriod"/>
              <a:tabLst>
                <a:tab pos="288925" algn="l"/>
              </a:tabLst>
            </a:pPr>
            <a:r>
              <a:rPr sz="1200" b="1" dirty="0">
                <a:latin typeface="Times New Roman"/>
                <a:cs typeface="Times New Roman"/>
              </a:rPr>
              <a:t>Behavioral </a:t>
            </a:r>
            <a:r>
              <a:rPr sz="1200" b="1" spc="-5" dirty="0">
                <a:latin typeface="Times New Roman"/>
                <a:cs typeface="Times New Roman"/>
              </a:rPr>
              <a:t>requirements: </a:t>
            </a:r>
            <a:r>
              <a:rPr sz="1200" spc="-50" dirty="0">
                <a:latin typeface="Times New Roman"/>
                <a:cs typeface="Times New Roman"/>
              </a:rPr>
              <a:t>We </a:t>
            </a:r>
            <a:r>
              <a:rPr sz="1200" dirty="0">
                <a:latin typeface="Times New Roman"/>
                <a:cs typeface="Times New Roman"/>
              </a:rPr>
              <a:t>analyzed behavioral requirements to know identifying the  necessary structure of our</a:t>
            </a:r>
            <a:r>
              <a:rPr sz="1200" spc="-5" dirty="0">
                <a:latin typeface="Times New Roman"/>
                <a:cs typeface="Times New Roman"/>
              </a:rPr>
              <a:t> </a:t>
            </a:r>
            <a:r>
              <a:rPr sz="1200" dirty="0">
                <a:latin typeface="Times New Roman"/>
                <a:cs typeface="Times New Roman"/>
              </a:rPr>
              <a:t>system.</a:t>
            </a:r>
          </a:p>
          <a:p>
            <a:pPr marL="12700" marR="5080" lvl="1" algn="just">
              <a:lnSpc>
                <a:spcPct val="143700"/>
              </a:lnSpc>
              <a:spcBef>
                <a:spcPts val="695"/>
              </a:spcBef>
              <a:buAutoNum type="arabicPeriod"/>
              <a:tabLst>
                <a:tab pos="269875" algn="l"/>
              </a:tabLst>
            </a:pPr>
            <a:r>
              <a:rPr sz="1200" b="1" dirty="0">
                <a:latin typeface="Times New Roman"/>
                <a:cs typeface="Times New Roman"/>
              </a:rPr>
              <a:t>Functional </a:t>
            </a:r>
            <a:r>
              <a:rPr sz="1200" b="1" spc="-5" dirty="0">
                <a:latin typeface="Times New Roman"/>
                <a:cs typeface="Times New Roman"/>
              </a:rPr>
              <a:t>requirements: </a:t>
            </a:r>
            <a:r>
              <a:rPr sz="1200" dirty="0">
                <a:latin typeface="Times New Roman"/>
                <a:cs typeface="Times New Roman"/>
              </a:rPr>
              <a:t>Functional requirements mainly explain what has to be done by  identifying the necessary task, action, or activity that must be</a:t>
            </a:r>
            <a:r>
              <a:rPr sz="1200" spc="-25" dirty="0">
                <a:latin typeface="Times New Roman"/>
                <a:cs typeface="Times New Roman"/>
              </a:rPr>
              <a:t> </a:t>
            </a:r>
            <a:r>
              <a:rPr sz="1200" dirty="0">
                <a:latin typeface="Times New Roman"/>
                <a:cs typeface="Times New Roman"/>
              </a:rPr>
              <a:t>accomplished:</a:t>
            </a:r>
          </a:p>
          <a:p>
            <a:pPr lvl="1">
              <a:lnSpc>
                <a:spcPct val="100000"/>
              </a:lnSpc>
              <a:spcBef>
                <a:spcPts val="10"/>
              </a:spcBef>
              <a:buFont typeface="Times New Roman"/>
              <a:buAutoNum type="arabicPeriod"/>
            </a:pPr>
            <a:endParaRPr sz="1150" dirty="0">
              <a:latin typeface="Times New Roman"/>
              <a:cs typeface="Times New Roman"/>
            </a:endParaRPr>
          </a:p>
          <a:p>
            <a:pPr marL="469900" lvl="2" indent="-228600">
              <a:lnSpc>
                <a:spcPct val="100000"/>
              </a:lnSpc>
              <a:buFont typeface="Arial"/>
              <a:buChar char="●"/>
              <a:tabLst>
                <a:tab pos="469265" algn="l"/>
                <a:tab pos="469900" algn="l"/>
              </a:tabLst>
            </a:pPr>
            <a:r>
              <a:rPr lang="en-US" sz="1200" b="1" dirty="0" smtClean="0">
                <a:latin typeface="Times New Roman"/>
                <a:cs typeface="Times New Roman"/>
              </a:rPr>
              <a:t>Login: </a:t>
            </a:r>
            <a:r>
              <a:rPr lang="en-US" sz="1200" dirty="0" smtClean="0">
                <a:latin typeface="Times New Roman"/>
                <a:cs typeface="Times New Roman"/>
              </a:rPr>
              <a:t>User access via providing email and password</a:t>
            </a:r>
          </a:p>
          <a:p>
            <a:pPr marL="469900" lvl="2" indent="-228600">
              <a:lnSpc>
                <a:spcPct val="100000"/>
              </a:lnSpc>
              <a:buFont typeface="Arial"/>
              <a:buChar char="●"/>
              <a:tabLst>
                <a:tab pos="469265" algn="l"/>
                <a:tab pos="469900" algn="l"/>
              </a:tabLst>
            </a:pPr>
            <a:r>
              <a:rPr lang="en-US" sz="1200" b="1" dirty="0" smtClean="0">
                <a:latin typeface="Times New Roman"/>
                <a:cs typeface="Times New Roman"/>
              </a:rPr>
              <a:t>Sign up: </a:t>
            </a:r>
            <a:r>
              <a:rPr lang="en-US" sz="1200" dirty="0" smtClean="0">
                <a:latin typeface="Times New Roman"/>
                <a:cs typeface="Times New Roman"/>
              </a:rPr>
              <a:t>Register with unique email and password</a:t>
            </a:r>
          </a:p>
          <a:p>
            <a:pPr marL="469900" lvl="2" indent="-228600">
              <a:lnSpc>
                <a:spcPct val="100000"/>
              </a:lnSpc>
              <a:buFont typeface="Arial"/>
              <a:buChar char="●"/>
              <a:tabLst>
                <a:tab pos="469265" algn="l"/>
                <a:tab pos="469900" algn="l"/>
              </a:tabLst>
            </a:pPr>
            <a:r>
              <a:rPr lang="en-US" sz="1200" b="1" dirty="0" smtClean="0">
                <a:latin typeface="Times New Roman"/>
                <a:cs typeface="Times New Roman"/>
              </a:rPr>
              <a:t>Cart: </a:t>
            </a:r>
            <a:r>
              <a:rPr lang="en-US" sz="1200" dirty="0" smtClean="0">
                <a:latin typeface="Times New Roman"/>
                <a:cs typeface="Times New Roman"/>
              </a:rPr>
              <a:t>Add preferred products</a:t>
            </a:r>
          </a:p>
          <a:p>
            <a:pPr marL="469900" lvl="2" indent="-228600">
              <a:lnSpc>
                <a:spcPct val="100000"/>
              </a:lnSpc>
              <a:buFont typeface="Arial"/>
              <a:buChar char="●"/>
              <a:tabLst>
                <a:tab pos="469265" algn="l"/>
                <a:tab pos="469900" algn="l"/>
              </a:tabLst>
            </a:pPr>
            <a:r>
              <a:rPr lang="en-US" sz="1200" b="1" dirty="0" smtClean="0">
                <a:latin typeface="Times New Roman"/>
                <a:cs typeface="Times New Roman"/>
              </a:rPr>
              <a:t>Checkout: </a:t>
            </a:r>
            <a:r>
              <a:rPr lang="en-US" sz="1200" dirty="0" smtClean="0">
                <a:latin typeface="Times New Roman"/>
                <a:cs typeface="Times New Roman"/>
              </a:rPr>
              <a:t>Overall calculations of added products on carts</a:t>
            </a:r>
          </a:p>
          <a:p>
            <a:pPr marL="469900" lvl="2" indent="-228600">
              <a:lnSpc>
                <a:spcPct val="100000"/>
              </a:lnSpc>
              <a:buFont typeface="Arial"/>
              <a:buChar char="●"/>
              <a:tabLst>
                <a:tab pos="469265" algn="l"/>
                <a:tab pos="469900" algn="l"/>
              </a:tabLst>
            </a:pPr>
            <a:r>
              <a:rPr lang="en-US" sz="1200" b="1" dirty="0" smtClean="0">
                <a:latin typeface="Times New Roman"/>
                <a:cs typeface="Times New Roman"/>
              </a:rPr>
              <a:t>Making website mobile friendly: </a:t>
            </a:r>
            <a:r>
              <a:rPr lang="en-US" sz="1200" dirty="0" smtClean="0">
                <a:latin typeface="Times New Roman"/>
                <a:cs typeface="Times New Roman"/>
              </a:rPr>
              <a:t>Users enable to use in any smart device-</a:t>
            </a:r>
            <a:r>
              <a:rPr lang="en-US" sz="1200" dirty="0" err="1" smtClean="0">
                <a:latin typeface="Times New Roman"/>
                <a:cs typeface="Times New Roman"/>
              </a:rPr>
              <a:t>responsib</a:t>
            </a:r>
            <a:endParaRPr lang="en-US" sz="1200" dirty="0" smtClean="0">
              <a:latin typeface="Times New Roman"/>
              <a:cs typeface="Times New Roman"/>
            </a:endParaRPr>
          </a:p>
          <a:p>
            <a:pPr marL="469900" lvl="2" indent="-228600">
              <a:lnSpc>
                <a:spcPct val="100000"/>
              </a:lnSpc>
              <a:buFont typeface="Arial"/>
              <a:buChar char="●"/>
              <a:tabLst>
                <a:tab pos="469265" algn="l"/>
                <a:tab pos="469900" algn="l"/>
              </a:tabLst>
            </a:pPr>
            <a:r>
              <a:rPr lang="en-US" sz="1200" b="1" dirty="0" smtClean="0">
                <a:latin typeface="Times New Roman"/>
                <a:cs typeface="Times New Roman"/>
              </a:rPr>
              <a:t>Product </a:t>
            </a:r>
            <a:r>
              <a:rPr lang="en-US" sz="1200" b="1" dirty="0">
                <a:latin typeface="Times New Roman"/>
                <a:cs typeface="Times New Roman"/>
              </a:rPr>
              <a:t>attributes</a:t>
            </a:r>
            <a:r>
              <a:rPr lang="en-US" sz="1200" b="1" dirty="0" smtClean="0">
                <a:latin typeface="Times New Roman"/>
                <a:cs typeface="Times New Roman"/>
              </a:rPr>
              <a:t>: </a:t>
            </a:r>
            <a:r>
              <a:rPr lang="en-US" sz="1200" dirty="0" smtClean="0">
                <a:latin typeface="Times New Roman"/>
                <a:cs typeface="Times New Roman"/>
              </a:rPr>
              <a:t>Product attributes </a:t>
            </a:r>
            <a:r>
              <a:rPr lang="en-US" sz="1200" dirty="0">
                <a:latin typeface="Times New Roman"/>
                <a:cs typeface="Times New Roman"/>
              </a:rPr>
              <a:t>will include various product characteristics, and the development agency should know about them to implement the corresponding features.</a:t>
            </a:r>
            <a:endParaRPr sz="1200" dirty="0" smtClean="0">
              <a:latin typeface="Times New Roman"/>
              <a:cs typeface="Times New Roman"/>
            </a:endParaRPr>
          </a:p>
          <a:p>
            <a:pPr marL="12700" marR="6985" lvl="1">
              <a:lnSpc>
                <a:spcPct val="143700"/>
              </a:lnSpc>
              <a:spcBef>
                <a:spcPts val="695"/>
              </a:spcBef>
              <a:buAutoNum type="arabicPeriod"/>
              <a:tabLst>
                <a:tab pos="279400" algn="l"/>
              </a:tabLst>
            </a:pPr>
            <a:r>
              <a:rPr sz="1200" b="1" dirty="0" smtClean="0">
                <a:latin typeface="Times New Roman"/>
                <a:cs typeface="Times New Roman"/>
              </a:rPr>
              <a:t>Non-Functional </a:t>
            </a:r>
            <a:r>
              <a:rPr sz="1200" b="1" spc="-5" dirty="0">
                <a:latin typeface="Times New Roman"/>
                <a:cs typeface="Times New Roman"/>
              </a:rPr>
              <a:t>requirements: </a:t>
            </a:r>
            <a:r>
              <a:rPr sz="1200" dirty="0">
                <a:latin typeface="Times New Roman"/>
                <a:cs typeface="Times New Roman"/>
              </a:rPr>
              <a:t>Non-functional requirements are requirements that specify  criteria that can be used to judge the operation of a system, rather than specific</a:t>
            </a:r>
            <a:r>
              <a:rPr sz="1200" spc="-50" dirty="0">
                <a:latin typeface="Times New Roman"/>
                <a:cs typeface="Times New Roman"/>
              </a:rPr>
              <a:t> </a:t>
            </a:r>
            <a:r>
              <a:rPr sz="1200" dirty="0">
                <a:latin typeface="Times New Roman"/>
                <a:cs typeface="Times New Roman"/>
              </a:rPr>
              <a:t>behaviors.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580394" y="8870582"/>
            <a:ext cx="217804" cy="167640"/>
          </a:xfrm>
          <a:prstGeom prst="rect">
            <a:avLst/>
          </a:prstGeom>
        </p:spPr>
        <p:txBody>
          <a:bodyPr vert="horz" wrap="square" lIns="0" tIns="635" rIns="0" bIns="0" rtlCol="0">
            <a:spAutoFit/>
          </a:bodyPr>
          <a:lstStyle/>
          <a:p>
            <a:pPr marL="38100">
              <a:lnSpc>
                <a:spcPct val="100000"/>
              </a:lnSpc>
              <a:spcBef>
                <a:spcPts val="5"/>
              </a:spcBef>
            </a:pPr>
            <a:r>
              <a:rPr sz="1000" dirty="0">
                <a:latin typeface="Arial"/>
                <a:cs typeface="Arial"/>
              </a:rPr>
              <a:t>14</a:t>
            </a:r>
            <a:endParaRPr sz="1000">
              <a:latin typeface="Arial"/>
              <a:cs typeface="Arial"/>
            </a:endParaRPr>
          </a:p>
        </p:txBody>
      </p:sp>
      <p:sp>
        <p:nvSpPr>
          <p:cNvPr id="2" name="object 2"/>
          <p:cNvSpPr txBox="1"/>
          <p:nvPr/>
        </p:nvSpPr>
        <p:spPr>
          <a:xfrm>
            <a:off x="901700" y="761127"/>
            <a:ext cx="6137275" cy="3344249"/>
          </a:xfrm>
          <a:prstGeom prst="rect">
            <a:avLst/>
          </a:prstGeom>
        </p:spPr>
        <p:txBody>
          <a:bodyPr vert="horz" wrap="square" lIns="0" tIns="12700" rIns="0" bIns="0" rtlCol="0">
            <a:spAutoFit/>
          </a:bodyPr>
          <a:lstStyle/>
          <a:p>
            <a:pPr marL="469900" marR="10795" indent="-228600">
              <a:lnSpc>
                <a:spcPct val="143900"/>
              </a:lnSpc>
              <a:spcBef>
                <a:spcPts val="100"/>
              </a:spcBef>
              <a:buFont typeface="Arial"/>
              <a:buChar char="●"/>
              <a:tabLst>
                <a:tab pos="469265" algn="l"/>
                <a:tab pos="469900" algn="l"/>
              </a:tabLst>
            </a:pPr>
            <a:r>
              <a:rPr sz="1200" b="1" dirty="0">
                <a:latin typeface="Times New Roman"/>
                <a:cs typeface="Times New Roman"/>
              </a:rPr>
              <a:t>Reliability: </a:t>
            </a:r>
            <a:r>
              <a:rPr sz="1200" dirty="0">
                <a:latin typeface="Times New Roman"/>
                <a:cs typeface="Times New Roman"/>
              </a:rPr>
              <a:t>The system is available on the </a:t>
            </a:r>
            <a:r>
              <a:rPr sz="1200" spc="-5" dirty="0">
                <a:latin typeface="Times New Roman"/>
                <a:cs typeface="Times New Roman"/>
              </a:rPr>
              <a:t>user’s </a:t>
            </a:r>
            <a:r>
              <a:rPr sz="1200" dirty="0">
                <a:latin typeface="Times New Roman"/>
                <a:cs typeface="Times New Roman"/>
              </a:rPr>
              <a:t>needs, can work properly and also, ensure  security for the user information. Every registered user account will be password</a:t>
            </a:r>
            <a:r>
              <a:rPr sz="1200" spc="-85" dirty="0">
                <a:latin typeface="Times New Roman"/>
                <a:cs typeface="Times New Roman"/>
              </a:rPr>
              <a:t> </a:t>
            </a:r>
            <a:r>
              <a:rPr sz="1200" dirty="0">
                <a:latin typeface="Times New Roman"/>
                <a:cs typeface="Times New Roman"/>
              </a:rPr>
              <a:t>protected.</a:t>
            </a:r>
          </a:p>
          <a:p>
            <a:pPr marL="469900" marR="11430" indent="-228600">
              <a:lnSpc>
                <a:spcPct val="143900"/>
              </a:lnSpc>
              <a:buFont typeface="Arial"/>
              <a:buChar char="●"/>
              <a:tabLst>
                <a:tab pos="469265" algn="l"/>
                <a:tab pos="469900" algn="l"/>
              </a:tabLst>
            </a:pPr>
            <a:r>
              <a:rPr sz="1200" b="1" dirty="0">
                <a:latin typeface="Times New Roman"/>
                <a:cs typeface="Times New Roman"/>
              </a:rPr>
              <a:t>Usability: </a:t>
            </a:r>
            <a:r>
              <a:rPr sz="1200" dirty="0">
                <a:latin typeface="Times New Roman"/>
                <a:cs typeface="Times New Roman"/>
              </a:rPr>
              <a:t>The system should be supported by all kinds of the </a:t>
            </a:r>
            <a:r>
              <a:rPr sz="1200" spc="-10" dirty="0">
                <a:latin typeface="Times New Roman"/>
                <a:cs typeface="Times New Roman"/>
              </a:rPr>
              <a:t>browser, </a:t>
            </a:r>
            <a:r>
              <a:rPr sz="1200" dirty="0">
                <a:latin typeface="Times New Roman"/>
                <a:cs typeface="Times New Roman"/>
              </a:rPr>
              <a:t>device, and also  Operating</a:t>
            </a:r>
            <a:r>
              <a:rPr sz="1200" spc="-5" dirty="0">
                <a:latin typeface="Times New Roman"/>
                <a:cs typeface="Times New Roman"/>
              </a:rPr>
              <a:t> </a:t>
            </a:r>
            <a:r>
              <a:rPr sz="1200" dirty="0">
                <a:latin typeface="Times New Roman"/>
                <a:cs typeface="Times New Roman"/>
              </a:rPr>
              <a:t>System.</a:t>
            </a:r>
          </a:p>
          <a:p>
            <a:pPr marL="469900" indent="-228600">
              <a:lnSpc>
                <a:spcPct val="100000"/>
              </a:lnSpc>
              <a:spcBef>
                <a:spcPts val="635"/>
              </a:spcBef>
              <a:buFont typeface="Arial"/>
              <a:buChar char="●"/>
              <a:tabLst>
                <a:tab pos="469265" algn="l"/>
                <a:tab pos="469900" algn="l"/>
              </a:tabLst>
            </a:pPr>
            <a:r>
              <a:rPr sz="1200" b="1" dirty="0">
                <a:latin typeface="Times New Roman"/>
                <a:cs typeface="Times New Roman"/>
              </a:rPr>
              <a:t>Performance: </a:t>
            </a:r>
            <a:r>
              <a:rPr sz="1200" dirty="0">
                <a:latin typeface="Times New Roman"/>
                <a:cs typeface="Times New Roman"/>
              </a:rPr>
              <a:t>The system will be optimized and can perform better on any web</a:t>
            </a:r>
            <a:r>
              <a:rPr sz="1200" spc="-65" dirty="0">
                <a:latin typeface="Times New Roman"/>
                <a:cs typeface="Times New Roman"/>
              </a:rPr>
              <a:t> </a:t>
            </a:r>
            <a:r>
              <a:rPr sz="1200" spc="-10" dirty="0">
                <a:latin typeface="Times New Roman"/>
                <a:cs typeface="Times New Roman"/>
              </a:rPr>
              <a:t>browser.</a:t>
            </a:r>
            <a:endParaRPr sz="1200" dirty="0">
              <a:latin typeface="Times New Roman"/>
              <a:cs typeface="Times New Roman"/>
            </a:endParaRPr>
          </a:p>
          <a:p>
            <a:pPr marL="469900" indent="-228600">
              <a:lnSpc>
                <a:spcPct val="100000"/>
              </a:lnSpc>
              <a:spcBef>
                <a:spcPts val="640"/>
              </a:spcBef>
              <a:buFont typeface="Arial"/>
              <a:buChar char="●"/>
              <a:tabLst>
                <a:tab pos="469265" algn="l"/>
                <a:tab pos="469900" algn="l"/>
              </a:tabLst>
            </a:pPr>
            <a:r>
              <a:rPr sz="1200" b="1" dirty="0">
                <a:latin typeface="Times New Roman"/>
                <a:cs typeface="Times New Roman"/>
              </a:rPr>
              <a:t>User interface: </a:t>
            </a:r>
            <a:r>
              <a:rPr sz="1200" dirty="0">
                <a:latin typeface="Times New Roman"/>
                <a:cs typeface="Times New Roman"/>
              </a:rPr>
              <a:t>The UI will be </a:t>
            </a:r>
            <a:r>
              <a:rPr sz="1200" spc="-5" dirty="0">
                <a:latin typeface="Times New Roman"/>
                <a:cs typeface="Times New Roman"/>
              </a:rPr>
              <a:t>user-friendly </a:t>
            </a:r>
            <a:r>
              <a:rPr sz="1200" dirty="0">
                <a:latin typeface="Times New Roman"/>
                <a:cs typeface="Times New Roman"/>
              </a:rPr>
              <a:t>&amp; easy to</a:t>
            </a:r>
            <a:r>
              <a:rPr sz="1200" spc="-10" dirty="0">
                <a:latin typeface="Times New Roman"/>
                <a:cs typeface="Times New Roman"/>
              </a:rPr>
              <a:t> </a:t>
            </a:r>
            <a:r>
              <a:rPr sz="1200" dirty="0">
                <a:latin typeface="Times New Roman"/>
                <a:cs typeface="Times New Roman"/>
              </a:rPr>
              <a:t>use.</a:t>
            </a:r>
          </a:p>
          <a:p>
            <a:pPr marL="469900" marR="5080" indent="-228600">
              <a:lnSpc>
                <a:spcPct val="143900"/>
              </a:lnSpc>
              <a:spcBef>
                <a:spcPts val="5"/>
              </a:spcBef>
              <a:buFont typeface="Arial"/>
              <a:buChar char="●"/>
              <a:tabLst>
                <a:tab pos="469265" algn="l"/>
                <a:tab pos="469900" algn="l"/>
              </a:tabLst>
            </a:pPr>
            <a:r>
              <a:rPr sz="1200" b="1" dirty="0">
                <a:latin typeface="Times New Roman"/>
                <a:cs typeface="Times New Roman"/>
              </a:rPr>
              <a:t>Data </a:t>
            </a:r>
            <a:r>
              <a:rPr sz="1200" b="1" spc="-5" dirty="0">
                <a:latin typeface="Times New Roman"/>
                <a:cs typeface="Times New Roman"/>
              </a:rPr>
              <a:t>protection </a:t>
            </a:r>
            <a:r>
              <a:rPr sz="1200" b="1" dirty="0">
                <a:latin typeface="Times New Roman"/>
                <a:cs typeface="Times New Roman"/>
              </a:rPr>
              <a:t>&amp; Security: </a:t>
            </a:r>
            <a:r>
              <a:rPr sz="1200" spc="-50" dirty="0">
                <a:latin typeface="Times New Roman"/>
                <a:cs typeface="Times New Roman"/>
              </a:rPr>
              <a:t>We </a:t>
            </a:r>
            <a:r>
              <a:rPr sz="1200" dirty="0">
                <a:latin typeface="Times New Roman"/>
                <a:cs typeface="Times New Roman"/>
              </a:rPr>
              <a:t>will ensure no data loss and provide strong security about  user</a:t>
            </a:r>
            <a:r>
              <a:rPr sz="1200" spc="-5" dirty="0">
                <a:latin typeface="Times New Roman"/>
                <a:cs typeface="Times New Roman"/>
              </a:rPr>
              <a:t> </a:t>
            </a:r>
            <a:r>
              <a:rPr sz="1200" dirty="0">
                <a:latin typeface="Times New Roman"/>
                <a:cs typeface="Times New Roman"/>
              </a:rPr>
              <a:t>data.</a:t>
            </a:r>
          </a:p>
          <a:p>
            <a:pPr marL="12700" marR="9525" lvl="1" algn="just">
              <a:lnSpc>
                <a:spcPct val="143700"/>
              </a:lnSpc>
              <a:spcBef>
                <a:spcPts val="695"/>
              </a:spcBef>
              <a:buAutoNum type="arabicPeriod" startAt="6"/>
              <a:tabLst>
                <a:tab pos="250825" algn="l"/>
              </a:tabLst>
            </a:pPr>
            <a:r>
              <a:rPr sz="1200" b="1" dirty="0">
                <a:latin typeface="Times New Roman"/>
                <a:cs typeface="Times New Roman"/>
              </a:rPr>
              <a:t>Performance </a:t>
            </a:r>
            <a:r>
              <a:rPr sz="1200" b="1" spc="-5" dirty="0">
                <a:latin typeface="Times New Roman"/>
                <a:cs typeface="Times New Roman"/>
              </a:rPr>
              <a:t>requirements: </a:t>
            </a:r>
            <a:r>
              <a:rPr sz="1200" dirty="0">
                <a:latin typeface="Times New Roman"/>
                <a:cs typeface="Times New Roman"/>
              </a:rPr>
              <a:t>As we are still working on this project performance measurement  is not possible but we will try to provide all the </a:t>
            </a:r>
            <a:r>
              <a:rPr sz="1200" spc="-5" dirty="0">
                <a:latin typeface="Times New Roman"/>
                <a:cs typeface="Times New Roman"/>
              </a:rPr>
              <a:t>effort </a:t>
            </a:r>
            <a:r>
              <a:rPr sz="1200" dirty="0">
                <a:latin typeface="Times New Roman"/>
                <a:cs typeface="Times New Roman"/>
              </a:rPr>
              <a:t>to make it perform</a:t>
            </a:r>
            <a:r>
              <a:rPr sz="1200" spc="-30" dirty="0">
                <a:latin typeface="Times New Roman"/>
                <a:cs typeface="Times New Roman"/>
              </a:rPr>
              <a:t> </a:t>
            </a:r>
            <a:r>
              <a:rPr sz="1200" dirty="0">
                <a:latin typeface="Times New Roman"/>
                <a:cs typeface="Times New Roman"/>
              </a:rPr>
              <a:t>better</a:t>
            </a:r>
          </a:p>
          <a:p>
            <a:pPr marL="12700" marR="5080" lvl="1" algn="just">
              <a:lnSpc>
                <a:spcPct val="143700"/>
              </a:lnSpc>
              <a:spcBef>
                <a:spcPts val="695"/>
              </a:spcBef>
              <a:buAutoNum type="arabicPeriod" startAt="6"/>
              <a:tabLst>
                <a:tab pos="298450" algn="l"/>
              </a:tabLst>
            </a:pPr>
            <a:r>
              <a:rPr sz="1200" b="1" dirty="0">
                <a:latin typeface="Times New Roman"/>
                <a:cs typeface="Times New Roman"/>
              </a:rPr>
              <a:t>Design </a:t>
            </a:r>
            <a:r>
              <a:rPr sz="1200" b="1" spc="-5" dirty="0">
                <a:latin typeface="Times New Roman"/>
                <a:cs typeface="Times New Roman"/>
              </a:rPr>
              <a:t>requirements: </a:t>
            </a:r>
            <a:r>
              <a:rPr sz="1200" spc="-50" dirty="0">
                <a:latin typeface="Times New Roman"/>
                <a:cs typeface="Times New Roman"/>
              </a:rPr>
              <a:t>We </a:t>
            </a:r>
            <a:r>
              <a:rPr sz="1200" dirty="0">
                <a:latin typeface="Times New Roman"/>
                <a:cs typeface="Times New Roman"/>
              </a:rPr>
              <a:t>have analyzed all the design requirements that needed. For  designing, coding, building &amp; running all the features we will use the necessary web technologies</a:t>
            </a:r>
            <a:r>
              <a:rPr sz="1200" dirty="0" smtClean="0">
                <a:latin typeface="Times New Roman"/>
                <a:cs typeface="Times New Roman"/>
              </a:rPr>
              <a:t>.</a:t>
            </a:r>
            <a:endParaRPr sz="1200" dirty="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2625" y="882927"/>
            <a:ext cx="4660265" cy="1303020"/>
          </a:xfrm>
          <a:prstGeom prst="rect">
            <a:avLst/>
          </a:prstGeom>
        </p:spPr>
        <p:txBody>
          <a:bodyPr vert="horz" wrap="square" lIns="0" tIns="12700" rIns="0" bIns="0" rtlCol="0">
            <a:spAutoFit/>
          </a:bodyPr>
          <a:lstStyle/>
          <a:p>
            <a:pPr marL="1851660" algn="ctr">
              <a:lnSpc>
                <a:spcPct val="100000"/>
              </a:lnSpc>
              <a:spcBef>
                <a:spcPts val="100"/>
              </a:spcBef>
            </a:pPr>
            <a:r>
              <a:rPr sz="2000" b="1" spc="-5" dirty="0">
                <a:latin typeface="Times New Roman"/>
                <a:cs typeface="Times New Roman"/>
              </a:rPr>
              <a:t>Chapter</a:t>
            </a:r>
            <a:r>
              <a:rPr sz="2000" b="1" spc="-50" dirty="0">
                <a:latin typeface="Times New Roman"/>
                <a:cs typeface="Times New Roman"/>
              </a:rPr>
              <a:t> </a:t>
            </a:r>
            <a:r>
              <a:rPr sz="2000" b="1" dirty="0">
                <a:latin typeface="Times New Roman"/>
                <a:cs typeface="Times New Roman"/>
              </a:rPr>
              <a:t>5</a:t>
            </a:r>
            <a:endParaRPr sz="2000">
              <a:latin typeface="Times New Roman"/>
              <a:cs typeface="Times New Roman"/>
            </a:endParaRPr>
          </a:p>
          <a:p>
            <a:pPr marL="1851025" algn="ctr">
              <a:lnSpc>
                <a:spcPct val="100000"/>
              </a:lnSpc>
              <a:spcBef>
                <a:spcPts val="1500"/>
              </a:spcBef>
            </a:pPr>
            <a:r>
              <a:rPr sz="1800" b="1" spc="-15" dirty="0">
                <a:latin typeface="Times New Roman"/>
                <a:cs typeface="Times New Roman"/>
              </a:rPr>
              <a:t>APPLICATION</a:t>
            </a:r>
            <a:r>
              <a:rPr sz="1800" b="1" spc="-60" dirty="0">
                <a:latin typeface="Times New Roman"/>
                <a:cs typeface="Times New Roman"/>
              </a:rPr>
              <a:t> </a:t>
            </a:r>
            <a:r>
              <a:rPr sz="1800" b="1" dirty="0">
                <a:latin typeface="Times New Roman"/>
                <a:cs typeface="Times New Roman"/>
              </a:rPr>
              <a:t>DIAGRAM</a:t>
            </a:r>
            <a:endParaRPr sz="1800">
              <a:latin typeface="Times New Roman"/>
              <a:cs typeface="Times New Roman"/>
            </a:endParaRPr>
          </a:p>
          <a:p>
            <a:pPr>
              <a:lnSpc>
                <a:spcPct val="100000"/>
              </a:lnSpc>
              <a:spcBef>
                <a:spcPts val="15"/>
              </a:spcBef>
            </a:pPr>
            <a:endParaRPr sz="2000">
              <a:latin typeface="Times New Roman"/>
              <a:cs typeface="Times New Roman"/>
            </a:endParaRPr>
          </a:p>
          <a:p>
            <a:pPr marL="12700">
              <a:lnSpc>
                <a:spcPct val="100000"/>
              </a:lnSpc>
              <a:spcBef>
                <a:spcPts val="5"/>
              </a:spcBef>
            </a:pPr>
            <a:r>
              <a:rPr sz="1400" b="1" spc="-5" dirty="0">
                <a:latin typeface="Times New Roman"/>
                <a:cs typeface="Times New Roman"/>
              </a:rPr>
              <a:t>5.1 Activity</a:t>
            </a:r>
            <a:r>
              <a:rPr sz="1400" b="1" spc="-85" dirty="0">
                <a:latin typeface="Times New Roman"/>
                <a:cs typeface="Times New Roman"/>
              </a:rPr>
              <a:t> </a:t>
            </a:r>
            <a:r>
              <a:rPr sz="1400" b="1" spc="-5" dirty="0">
                <a:latin typeface="Times New Roman"/>
                <a:cs typeface="Times New Roman"/>
              </a:rPr>
              <a:t>Diagram</a:t>
            </a:r>
            <a:endParaRPr sz="1400">
              <a:latin typeface="Times New Roman"/>
              <a:cs typeface="Times New Roman"/>
            </a:endParaRPr>
          </a:p>
        </p:txBody>
      </p:sp>
      <p:sp>
        <p:nvSpPr>
          <p:cNvPr id="3" name="object 3"/>
          <p:cNvSpPr/>
          <p:nvPr/>
        </p:nvSpPr>
        <p:spPr>
          <a:xfrm>
            <a:off x="869950" y="2195118"/>
            <a:ext cx="6257925" cy="625792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15</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8200" y="839092"/>
            <a:ext cx="166433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5.2 Use Case</a:t>
            </a:r>
            <a:r>
              <a:rPr sz="1400" b="1" spc="-75" dirty="0">
                <a:latin typeface="Times New Roman"/>
                <a:cs typeface="Times New Roman"/>
              </a:rPr>
              <a:t> </a:t>
            </a:r>
            <a:r>
              <a:rPr sz="1400" b="1" spc="-5" dirty="0">
                <a:latin typeface="Times New Roman"/>
                <a:cs typeface="Times New Roman"/>
              </a:rPr>
              <a:t>diagram</a:t>
            </a:r>
            <a:endParaRPr sz="1400">
              <a:latin typeface="Times New Roman"/>
              <a:cs typeface="Times New Roman"/>
            </a:endParaRPr>
          </a:p>
        </p:txBody>
      </p:sp>
      <p:sp>
        <p:nvSpPr>
          <p:cNvPr id="3" name="object 3"/>
          <p:cNvSpPr/>
          <p:nvPr/>
        </p:nvSpPr>
        <p:spPr>
          <a:xfrm>
            <a:off x="869950" y="1671243"/>
            <a:ext cx="6902450" cy="618172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16</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839092"/>
            <a:ext cx="248412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5.3 Entity Relationship</a:t>
            </a:r>
            <a:r>
              <a:rPr sz="1400" b="1" spc="-75" dirty="0">
                <a:latin typeface="Times New Roman"/>
                <a:cs typeface="Times New Roman"/>
              </a:rPr>
              <a:t> </a:t>
            </a:r>
            <a:r>
              <a:rPr sz="1400" b="1" spc="-5" dirty="0">
                <a:latin typeface="Times New Roman"/>
                <a:cs typeface="Times New Roman"/>
              </a:rPr>
              <a:t>Diagram</a:t>
            </a:r>
            <a:endParaRPr sz="1400">
              <a:latin typeface="Times New Roman"/>
              <a:cs typeface="Times New Roman"/>
            </a:endParaRPr>
          </a:p>
        </p:txBody>
      </p:sp>
      <p:sp>
        <p:nvSpPr>
          <p:cNvPr id="3" name="object 3"/>
          <p:cNvSpPr/>
          <p:nvPr/>
        </p:nvSpPr>
        <p:spPr>
          <a:xfrm>
            <a:off x="755650" y="1087094"/>
            <a:ext cx="6457950" cy="7619996"/>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17</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834032"/>
            <a:ext cx="4330700" cy="1469390"/>
          </a:xfrm>
          <a:prstGeom prst="rect">
            <a:avLst/>
          </a:prstGeom>
        </p:spPr>
        <p:txBody>
          <a:bodyPr vert="horz" wrap="square" lIns="0" tIns="12700" rIns="0" bIns="0" rtlCol="0">
            <a:spAutoFit/>
          </a:bodyPr>
          <a:lstStyle/>
          <a:p>
            <a:pPr marL="1313180" algn="ctr">
              <a:lnSpc>
                <a:spcPct val="100000"/>
              </a:lnSpc>
              <a:spcBef>
                <a:spcPts val="100"/>
              </a:spcBef>
            </a:pPr>
            <a:r>
              <a:rPr sz="2000" b="1" spc="-5" dirty="0">
                <a:latin typeface="Times New Roman"/>
                <a:cs typeface="Times New Roman"/>
              </a:rPr>
              <a:t>Chapter</a:t>
            </a:r>
            <a:r>
              <a:rPr sz="2000" b="1" spc="-50" dirty="0">
                <a:latin typeface="Times New Roman"/>
                <a:cs typeface="Times New Roman"/>
              </a:rPr>
              <a:t> </a:t>
            </a:r>
            <a:r>
              <a:rPr sz="2000" b="1" dirty="0">
                <a:latin typeface="Times New Roman"/>
                <a:cs typeface="Times New Roman"/>
              </a:rPr>
              <a:t>6</a:t>
            </a:r>
            <a:endParaRPr sz="2000">
              <a:latin typeface="Times New Roman"/>
              <a:cs typeface="Times New Roman"/>
            </a:endParaRPr>
          </a:p>
          <a:p>
            <a:pPr marL="1374775" algn="ctr">
              <a:lnSpc>
                <a:spcPct val="100000"/>
              </a:lnSpc>
              <a:spcBef>
                <a:spcPts val="1595"/>
              </a:spcBef>
            </a:pPr>
            <a:r>
              <a:rPr sz="1800" b="1" dirty="0">
                <a:latin typeface="Times New Roman"/>
                <a:cs typeface="Times New Roman"/>
              </a:rPr>
              <a:t>USER </a:t>
            </a:r>
            <a:r>
              <a:rPr sz="1800" b="1" spc="-15" dirty="0">
                <a:latin typeface="Times New Roman"/>
                <a:cs typeface="Times New Roman"/>
              </a:rPr>
              <a:t>INTERFACE</a:t>
            </a:r>
            <a:r>
              <a:rPr sz="1800" b="1" spc="-90" dirty="0">
                <a:latin typeface="Times New Roman"/>
                <a:cs typeface="Times New Roman"/>
              </a:rPr>
              <a:t> </a:t>
            </a:r>
            <a:r>
              <a:rPr sz="1800" b="1" dirty="0">
                <a:latin typeface="Times New Roman"/>
                <a:cs typeface="Times New Roman"/>
              </a:rPr>
              <a:t>DESIGN</a:t>
            </a:r>
            <a:endParaRPr sz="1800">
              <a:latin typeface="Times New Roman"/>
              <a:cs typeface="Times New Roman"/>
            </a:endParaRPr>
          </a:p>
          <a:p>
            <a:pPr>
              <a:lnSpc>
                <a:spcPct val="100000"/>
              </a:lnSpc>
            </a:pPr>
            <a:endParaRPr sz="2000">
              <a:latin typeface="Times New Roman"/>
              <a:cs typeface="Times New Roman"/>
            </a:endParaRPr>
          </a:p>
          <a:p>
            <a:pPr marL="12700">
              <a:lnSpc>
                <a:spcPct val="100000"/>
              </a:lnSpc>
              <a:spcBef>
                <a:spcPts val="1235"/>
              </a:spcBef>
            </a:pPr>
            <a:r>
              <a:rPr sz="1400" b="1" spc="-5" dirty="0">
                <a:latin typeface="Times New Roman"/>
                <a:cs typeface="Times New Roman"/>
              </a:rPr>
              <a:t>6.1</a:t>
            </a:r>
            <a:r>
              <a:rPr sz="1400" b="1" spc="220" dirty="0">
                <a:latin typeface="Times New Roman"/>
                <a:cs typeface="Times New Roman"/>
              </a:rPr>
              <a:t> </a:t>
            </a:r>
            <a:r>
              <a:rPr sz="1400" b="1" spc="-5" dirty="0">
                <a:latin typeface="Times New Roman"/>
                <a:cs typeface="Times New Roman"/>
              </a:rPr>
              <a:t>Login</a:t>
            </a:r>
            <a:endParaRPr sz="1400">
              <a:latin typeface="Times New Roman"/>
              <a:cs typeface="Times New Roman"/>
            </a:endParaRPr>
          </a:p>
        </p:txBody>
      </p:sp>
      <p:sp>
        <p:nvSpPr>
          <p:cNvPr id="3" name="object 3"/>
          <p:cNvSpPr txBox="1"/>
          <p:nvPr/>
        </p:nvSpPr>
        <p:spPr>
          <a:xfrm>
            <a:off x="1200150" y="6361906"/>
            <a:ext cx="6251575" cy="864869"/>
          </a:xfrm>
          <a:prstGeom prst="rect">
            <a:avLst/>
          </a:prstGeom>
        </p:spPr>
        <p:txBody>
          <a:bodyPr vert="horz" wrap="square" lIns="0" tIns="12700" rIns="0" bIns="0" rtlCol="0">
            <a:spAutoFit/>
          </a:bodyPr>
          <a:lstStyle/>
          <a:p>
            <a:pPr marL="1936750">
              <a:lnSpc>
                <a:spcPct val="100000"/>
              </a:lnSpc>
              <a:spcBef>
                <a:spcPts val="100"/>
              </a:spcBef>
            </a:pPr>
            <a:r>
              <a:rPr sz="1100" spc="-5" dirty="0">
                <a:latin typeface="Times New Roman"/>
                <a:cs typeface="Times New Roman"/>
              </a:rPr>
              <a:t>Fig 6.1: User</a:t>
            </a:r>
            <a:r>
              <a:rPr sz="1100" spc="-10" dirty="0">
                <a:latin typeface="Times New Roman"/>
                <a:cs typeface="Times New Roman"/>
              </a:rPr>
              <a:t> </a:t>
            </a:r>
            <a:r>
              <a:rPr sz="1100" spc="-5" dirty="0">
                <a:latin typeface="Times New Roman"/>
                <a:cs typeface="Times New Roman"/>
              </a:rPr>
              <a:t>login</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000">
              <a:latin typeface="Times New Roman"/>
              <a:cs typeface="Times New Roman"/>
            </a:endParaRPr>
          </a:p>
          <a:p>
            <a:pPr marL="12700" marR="5080">
              <a:lnSpc>
                <a:spcPts val="1380"/>
              </a:lnSpc>
              <a:spcBef>
                <a:spcPts val="5"/>
              </a:spcBef>
            </a:pPr>
            <a:r>
              <a:rPr sz="1200" dirty="0">
                <a:latin typeface="Times New Roman"/>
                <a:cs typeface="Times New Roman"/>
              </a:rPr>
              <a:t>This is our login page. A straightforward login system where users have to enter his/her username</a:t>
            </a:r>
            <a:r>
              <a:rPr sz="1200" spc="-110" dirty="0">
                <a:latin typeface="Times New Roman"/>
                <a:cs typeface="Times New Roman"/>
              </a:rPr>
              <a:t> </a:t>
            </a:r>
            <a:r>
              <a:rPr sz="1200" dirty="0">
                <a:latin typeface="Times New Roman"/>
                <a:cs typeface="Times New Roman"/>
              </a:rPr>
              <a:t>and  password to log into the system. Email address is also acceptable on the username</a:t>
            </a:r>
            <a:r>
              <a:rPr sz="1200" spc="-40" dirty="0">
                <a:latin typeface="Times New Roman"/>
                <a:cs typeface="Times New Roman"/>
              </a:rPr>
              <a:t> </a:t>
            </a:r>
            <a:r>
              <a:rPr sz="1200" dirty="0">
                <a:latin typeface="Times New Roman"/>
                <a:cs typeface="Times New Roman"/>
              </a:rPr>
              <a:t>field.</a:t>
            </a:r>
            <a:endParaRPr sz="1200">
              <a:latin typeface="Times New Roman"/>
              <a:cs typeface="Times New Roman"/>
            </a:endParaRPr>
          </a:p>
        </p:txBody>
      </p:sp>
      <p:sp>
        <p:nvSpPr>
          <p:cNvPr id="4" name="object 4"/>
          <p:cNvSpPr/>
          <p:nvPr/>
        </p:nvSpPr>
        <p:spPr>
          <a:xfrm>
            <a:off x="641350" y="2487815"/>
            <a:ext cx="6829425" cy="370522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18</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928369"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6.2 Sign</a:t>
            </a:r>
            <a:r>
              <a:rPr sz="1400" b="1" spc="-195" dirty="0">
                <a:latin typeface="Times New Roman"/>
                <a:cs typeface="Times New Roman"/>
              </a:rPr>
              <a:t> </a:t>
            </a:r>
            <a:r>
              <a:rPr sz="1400" b="1" spc="-5" dirty="0">
                <a:latin typeface="Times New Roman"/>
                <a:cs typeface="Times New Roman"/>
              </a:rPr>
              <a:t>Up</a:t>
            </a:r>
            <a:endParaRPr sz="1400">
              <a:latin typeface="Times New Roman"/>
              <a:cs typeface="Times New Roman"/>
            </a:endParaRPr>
          </a:p>
        </p:txBody>
      </p:sp>
      <p:sp>
        <p:nvSpPr>
          <p:cNvPr id="3" name="object 3"/>
          <p:cNvSpPr txBox="1"/>
          <p:nvPr/>
        </p:nvSpPr>
        <p:spPr>
          <a:xfrm>
            <a:off x="381000" y="6836314"/>
            <a:ext cx="7306309" cy="879475"/>
          </a:xfrm>
          <a:prstGeom prst="rect">
            <a:avLst/>
          </a:prstGeom>
        </p:spPr>
        <p:txBody>
          <a:bodyPr vert="horz" wrap="square" lIns="0" tIns="12700" rIns="0" bIns="0" rtlCol="0">
            <a:spAutoFit/>
          </a:bodyPr>
          <a:lstStyle/>
          <a:p>
            <a:pPr marL="2298700">
              <a:lnSpc>
                <a:spcPct val="100000"/>
              </a:lnSpc>
              <a:spcBef>
                <a:spcPts val="100"/>
              </a:spcBef>
            </a:pPr>
            <a:r>
              <a:rPr sz="1100" spc="-5" dirty="0">
                <a:latin typeface="Times New Roman"/>
                <a:cs typeface="Times New Roman"/>
              </a:rPr>
              <a:t>Fig 6.2: User sign</a:t>
            </a:r>
            <a:r>
              <a:rPr sz="1100" spc="-10" dirty="0">
                <a:latin typeface="Times New Roman"/>
                <a:cs typeface="Times New Roman"/>
              </a:rPr>
              <a:t> </a:t>
            </a:r>
            <a:r>
              <a:rPr sz="1100" spc="-5" dirty="0">
                <a:latin typeface="Times New Roman"/>
                <a:cs typeface="Times New Roman"/>
              </a:rPr>
              <a:t>up</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100">
              <a:latin typeface="Times New Roman"/>
              <a:cs typeface="Times New Roman"/>
            </a:endParaRPr>
          </a:p>
          <a:p>
            <a:pPr marL="12700" marR="5080">
              <a:lnSpc>
                <a:spcPts val="1380"/>
              </a:lnSpc>
              <a:spcBef>
                <a:spcPts val="5"/>
              </a:spcBef>
            </a:pPr>
            <a:r>
              <a:rPr sz="1200" dirty="0">
                <a:latin typeface="Times New Roman"/>
                <a:cs typeface="Times New Roman"/>
              </a:rPr>
              <a:t>The registration process is very </a:t>
            </a:r>
            <a:r>
              <a:rPr sz="1200" spc="-20" dirty="0">
                <a:latin typeface="Times New Roman"/>
                <a:cs typeface="Times New Roman"/>
              </a:rPr>
              <a:t>easy. </a:t>
            </a:r>
            <a:r>
              <a:rPr sz="1200" dirty="0">
                <a:latin typeface="Times New Roman"/>
                <a:cs typeface="Times New Roman"/>
              </a:rPr>
              <a:t>Users just need to put a name, email, a unique username for unique </a:t>
            </a:r>
            <a:r>
              <a:rPr sz="1200" spc="-10" dirty="0">
                <a:latin typeface="Times New Roman"/>
                <a:cs typeface="Times New Roman"/>
              </a:rPr>
              <a:t>identity, </a:t>
            </a:r>
            <a:r>
              <a:rPr sz="1200" dirty="0">
                <a:latin typeface="Times New Roman"/>
                <a:cs typeface="Times New Roman"/>
              </a:rPr>
              <a:t>and</a:t>
            </a:r>
            <a:r>
              <a:rPr sz="1200" spc="-45" dirty="0">
                <a:latin typeface="Times New Roman"/>
                <a:cs typeface="Times New Roman"/>
              </a:rPr>
              <a:t> </a:t>
            </a:r>
            <a:r>
              <a:rPr sz="1200" dirty="0">
                <a:latin typeface="Times New Roman"/>
                <a:cs typeface="Times New Roman"/>
              </a:rPr>
              <a:t>a  password for security</a:t>
            </a:r>
            <a:r>
              <a:rPr sz="1200" spc="-5" dirty="0">
                <a:latin typeface="Times New Roman"/>
                <a:cs typeface="Times New Roman"/>
              </a:rPr>
              <a:t> </a:t>
            </a:r>
            <a:r>
              <a:rPr sz="1200" dirty="0">
                <a:latin typeface="Times New Roman"/>
                <a:cs typeface="Times New Roman"/>
              </a:rPr>
              <a:t>purposes.</a:t>
            </a:r>
            <a:endParaRPr sz="1200">
              <a:latin typeface="Times New Roman"/>
              <a:cs typeface="Times New Roman"/>
            </a:endParaRPr>
          </a:p>
        </p:txBody>
      </p:sp>
      <p:sp>
        <p:nvSpPr>
          <p:cNvPr id="4" name="object 4"/>
          <p:cNvSpPr/>
          <p:nvPr/>
        </p:nvSpPr>
        <p:spPr>
          <a:xfrm>
            <a:off x="412750" y="1676349"/>
            <a:ext cx="6905625" cy="49911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19</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63232"/>
            <a:ext cx="77470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6.3</a:t>
            </a:r>
            <a:r>
              <a:rPr sz="1400" b="1" spc="150" dirty="0">
                <a:latin typeface="Times New Roman"/>
                <a:cs typeface="Times New Roman"/>
              </a:rPr>
              <a:t> </a:t>
            </a:r>
            <a:r>
              <a:rPr sz="1400" b="1" spc="-5" dirty="0">
                <a:latin typeface="Times New Roman"/>
                <a:cs typeface="Times New Roman"/>
              </a:rPr>
              <a:t>Home</a:t>
            </a:r>
            <a:endParaRPr sz="1400">
              <a:latin typeface="Times New Roman"/>
              <a:cs typeface="Times New Roman"/>
            </a:endParaRPr>
          </a:p>
        </p:txBody>
      </p:sp>
      <p:sp>
        <p:nvSpPr>
          <p:cNvPr id="3" name="object 3"/>
          <p:cNvSpPr txBox="1"/>
          <p:nvPr/>
        </p:nvSpPr>
        <p:spPr>
          <a:xfrm>
            <a:off x="838200" y="7856785"/>
            <a:ext cx="6348730" cy="704215"/>
          </a:xfrm>
          <a:prstGeom prst="rect">
            <a:avLst/>
          </a:prstGeom>
        </p:spPr>
        <p:txBody>
          <a:bodyPr vert="horz" wrap="square" lIns="0" tIns="12700" rIns="0" bIns="0" rtlCol="0">
            <a:spAutoFit/>
          </a:bodyPr>
          <a:lstStyle/>
          <a:p>
            <a:pPr marL="1841500">
              <a:lnSpc>
                <a:spcPct val="100000"/>
              </a:lnSpc>
              <a:spcBef>
                <a:spcPts val="100"/>
              </a:spcBef>
            </a:pPr>
            <a:r>
              <a:rPr sz="1100" spc="-5" dirty="0">
                <a:latin typeface="Times New Roman"/>
                <a:cs typeface="Times New Roman"/>
              </a:rPr>
              <a:t>Fig 6.3:</a:t>
            </a:r>
            <a:r>
              <a:rPr sz="1100" spc="-10" dirty="0">
                <a:latin typeface="Times New Roman"/>
                <a:cs typeface="Times New Roman"/>
              </a:rPr>
              <a:t> </a:t>
            </a:r>
            <a:r>
              <a:rPr sz="1100" spc="-5" dirty="0">
                <a:latin typeface="Times New Roman"/>
                <a:cs typeface="Times New Roman"/>
              </a:rPr>
              <a:t>Homepage</a:t>
            </a:r>
            <a:endParaRPr sz="1100">
              <a:latin typeface="Times New Roman"/>
              <a:cs typeface="Times New Roman"/>
            </a:endParaRPr>
          </a:p>
          <a:p>
            <a:pPr>
              <a:lnSpc>
                <a:spcPct val="100000"/>
              </a:lnSpc>
              <a:spcBef>
                <a:spcPts val="30"/>
              </a:spcBef>
            </a:pPr>
            <a:endParaRPr sz="1100">
              <a:latin typeface="Times New Roman"/>
              <a:cs typeface="Times New Roman"/>
            </a:endParaRPr>
          </a:p>
          <a:p>
            <a:pPr marL="12700" marR="5080">
              <a:lnSpc>
                <a:spcPts val="1380"/>
              </a:lnSpc>
              <a:spcBef>
                <a:spcPts val="5"/>
              </a:spcBef>
            </a:pPr>
            <a:r>
              <a:rPr sz="1200" dirty="0">
                <a:latin typeface="Times New Roman"/>
                <a:cs typeface="Times New Roman"/>
              </a:rPr>
              <a:t>This is our homepage with all the necessary structure and information and easy navigation for starting</a:t>
            </a:r>
            <a:r>
              <a:rPr sz="1200" spc="-100" dirty="0">
                <a:latin typeface="Times New Roman"/>
                <a:cs typeface="Times New Roman"/>
              </a:rPr>
              <a:t> </a:t>
            </a:r>
            <a:r>
              <a:rPr sz="1200" dirty="0">
                <a:latin typeface="Times New Roman"/>
                <a:cs typeface="Times New Roman"/>
              </a:rPr>
              <a:t>a  convenient</a:t>
            </a:r>
            <a:r>
              <a:rPr sz="1200" spc="-5" dirty="0">
                <a:latin typeface="Times New Roman"/>
                <a:cs typeface="Times New Roman"/>
              </a:rPr>
              <a:t> </a:t>
            </a:r>
            <a:r>
              <a:rPr sz="1200" spc="-10" dirty="0">
                <a:latin typeface="Times New Roman"/>
                <a:cs typeface="Times New Roman"/>
              </a:rPr>
              <a:t>workflow.</a:t>
            </a:r>
            <a:endParaRPr sz="1200">
              <a:latin typeface="Times New Roman"/>
              <a:cs typeface="Times New Roman"/>
            </a:endParaRPr>
          </a:p>
        </p:txBody>
      </p:sp>
      <p:sp>
        <p:nvSpPr>
          <p:cNvPr id="4" name="object 4"/>
          <p:cNvSpPr/>
          <p:nvPr/>
        </p:nvSpPr>
        <p:spPr>
          <a:xfrm>
            <a:off x="469900" y="1515719"/>
            <a:ext cx="6486525" cy="61722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20</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839092"/>
            <a:ext cx="131318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6.4 Admin</a:t>
            </a:r>
            <a:r>
              <a:rPr sz="1400" b="1" spc="-195" dirty="0">
                <a:latin typeface="Times New Roman"/>
                <a:cs typeface="Times New Roman"/>
              </a:rPr>
              <a:t> </a:t>
            </a:r>
            <a:r>
              <a:rPr sz="1400" b="1" spc="-5" dirty="0">
                <a:latin typeface="Times New Roman"/>
                <a:cs typeface="Times New Roman"/>
              </a:rPr>
              <a:t>Panel</a:t>
            </a:r>
            <a:endParaRPr sz="1400">
              <a:latin typeface="Times New Roman"/>
              <a:cs typeface="Times New Roman"/>
            </a:endParaRPr>
          </a:p>
        </p:txBody>
      </p:sp>
      <p:sp>
        <p:nvSpPr>
          <p:cNvPr id="3" name="object 3"/>
          <p:cNvSpPr txBox="1"/>
          <p:nvPr/>
        </p:nvSpPr>
        <p:spPr>
          <a:xfrm>
            <a:off x="323850" y="7632655"/>
            <a:ext cx="6395720" cy="528955"/>
          </a:xfrm>
          <a:prstGeom prst="rect">
            <a:avLst/>
          </a:prstGeom>
        </p:spPr>
        <p:txBody>
          <a:bodyPr vert="horz" wrap="square" lIns="0" tIns="12700" rIns="0" bIns="0" rtlCol="0">
            <a:spAutoFit/>
          </a:bodyPr>
          <a:lstStyle/>
          <a:p>
            <a:pPr marL="417195" algn="ctr">
              <a:lnSpc>
                <a:spcPct val="100000"/>
              </a:lnSpc>
              <a:spcBef>
                <a:spcPts val="100"/>
              </a:spcBef>
            </a:pPr>
            <a:r>
              <a:rPr sz="1100" spc="-5" dirty="0">
                <a:latin typeface="Times New Roman"/>
                <a:cs typeface="Times New Roman"/>
              </a:rPr>
              <a:t>Fig 6.4: Admin</a:t>
            </a:r>
            <a:r>
              <a:rPr sz="1100" spc="-70" dirty="0">
                <a:latin typeface="Times New Roman"/>
                <a:cs typeface="Times New Roman"/>
              </a:rPr>
              <a:t> </a:t>
            </a:r>
            <a:r>
              <a:rPr sz="1100" spc="-5" dirty="0">
                <a:latin typeface="Times New Roman"/>
                <a:cs typeface="Times New Roman"/>
              </a:rPr>
              <a:t>panel</a:t>
            </a:r>
            <a:endParaRPr sz="1100">
              <a:latin typeface="Times New Roman"/>
              <a:cs typeface="Times New Roman"/>
            </a:endParaRPr>
          </a:p>
          <a:p>
            <a:pPr>
              <a:lnSpc>
                <a:spcPct val="100000"/>
              </a:lnSpc>
              <a:spcBef>
                <a:spcPts val="50"/>
              </a:spcBef>
            </a:pPr>
            <a:endParaRPr sz="1000">
              <a:latin typeface="Times New Roman"/>
              <a:cs typeface="Times New Roman"/>
            </a:endParaRPr>
          </a:p>
          <a:p>
            <a:pPr marL="12700">
              <a:lnSpc>
                <a:spcPct val="100000"/>
              </a:lnSpc>
            </a:pPr>
            <a:r>
              <a:rPr sz="1200" dirty="0">
                <a:latin typeface="Times New Roman"/>
                <a:cs typeface="Times New Roman"/>
              </a:rPr>
              <a:t>This is only accessible by admins. Admin can add problems, publish a tutorial or post an</a:t>
            </a:r>
            <a:r>
              <a:rPr sz="1200" spc="-105" dirty="0">
                <a:latin typeface="Times New Roman"/>
                <a:cs typeface="Times New Roman"/>
              </a:rPr>
              <a:t> </a:t>
            </a:r>
            <a:r>
              <a:rPr sz="1200" dirty="0">
                <a:latin typeface="Times New Roman"/>
                <a:cs typeface="Times New Roman"/>
              </a:rPr>
              <a:t>announcement.</a:t>
            </a:r>
            <a:endParaRPr sz="1200">
              <a:latin typeface="Times New Roman"/>
              <a:cs typeface="Times New Roman"/>
            </a:endParaRPr>
          </a:p>
        </p:txBody>
      </p:sp>
      <p:sp>
        <p:nvSpPr>
          <p:cNvPr id="4" name="object 4"/>
          <p:cNvSpPr/>
          <p:nvPr/>
        </p:nvSpPr>
        <p:spPr>
          <a:xfrm>
            <a:off x="355600" y="1291551"/>
            <a:ext cx="7029450" cy="61722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882917"/>
            <a:ext cx="6137910" cy="1115695"/>
          </a:xfrm>
          <a:prstGeom prst="rect">
            <a:avLst/>
          </a:prstGeom>
        </p:spPr>
        <p:txBody>
          <a:bodyPr vert="horz" wrap="square" lIns="0" tIns="12700" rIns="0" bIns="0" rtlCol="0">
            <a:spAutoFit/>
          </a:bodyPr>
          <a:lstStyle/>
          <a:p>
            <a:pPr marL="469900">
              <a:lnSpc>
                <a:spcPct val="100000"/>
              </a:lnSpc>
              <a:spcBef>
                <a:spcPts val="100"/>
              </a:spcBef>
            </a:pPr>
            <a:r>
              <a:rPr sz="1700" b="1" spc="-5" dirty="0">
                <a:latin typeface="Times New Roman"/>
                <a:cs typeface="Times New Roman"/>
              </a:rPr>
              <a:t>Recommendation Letter </a:t>
            </a:r>
            <a:r>
              <a:rPr sz="1700" b="1" spc="-15" dirty="0">
                <a:latin typeface="Times New Roman"/>
                <a:cs typeface="Times New Roman"/>
              </a:rPr>
              <a:t>from </a:t>
            </a:r>
            <a:r>
              <a:rPr sz="1700" b="1" spc="-10" dirty="0">
                <a:latin typeface="Times New Roman"/>
                <a:cs typeface="Times New Roman"/>
              </a:rPr>
              <a:t>Project</a:t>
            </a:r>
            <a:r>
              <a:rPr sz="1700" b="1" spc="-35" dirty="0">
                <a:latin typeface="Times New Roman"/>
                <a:cs typeface="Times New Roman"/>
              </a:rPr>
              <a:t> </a:t>
            </a:r>
            <a:r>
              <a:rPr sz="1700" b="1" spc="-5" dirty="0">
                <a:latin typeface="Times New Roman"/>
                <a:cs typeface="Times New Roman"/>
              </a:rPr>
              <a:t>Supervisor</a:t>
            </a:r>
            <a:endParaRPr sz="1700" dirty="0">
              <a:latin typeface="Times New Roman"/>
              <a:cs typeface="Times New Roman"/>
            </a:endParaRPr>
          </a:p>
          <a:p>
            <a:pPr>
              <a:lnSpc>
                <a:spcPct val="100000"/>
              </a:lnSpc>
            </a:pPr>
            <a:endParaRPr sz="1900" dirty="0">
              <a:latin typeface="Times New Roman"/>
              <a:cs typeface="Times New Roman"/>
            </a:endParaRPr>
          </a:p>
          <a:p>
            <a:pPr marL="12700" marR="5080">
              <a:lnSpc>
                <a:spcPct val="110200"/>
              </a:lnSpc>
              <a:spcBef>
                <a:spcPts val="1185"/>
              </a:spcBef>
            </a:pPr>
            <a:r>
              <a:rPr sz="1200" dirty="0" smtClean="0">
                <a:latin typeface="Times New Roman"/>
                <a:cs typeface="Times New Roman"/>
              </a:rPr>
              <a:t>Th</a:t>
            </a:r>
            <a:r>
              <a:rPr lang="en-US" sz="1200" dirty="0" smtClean="0">
                <a:latin typeface="Times New Roman"/>
                <a:cs typeface="Times New Roman"/>
              </a:rPr>
              <a:t>is </a:t>
            </a:r>
            <a:r>
              <a:rPr sz="1200" dirty="0" smtClean="0">
                <a:latin typeface="Times New Roman"/>
                <a:cs typeface="Times New Roman"/>
              </a:rPr>
              <a:t>student</a:t>
            </a:r>
            <a:r>
              <a:rPr lang="en-US" sz="1200" dirty="0" smtClean="0">
                <a:latin typeface="Times New Roman"/>
                <a:cs typeface="Times New Roman"/>
              </a:rPr>
              <a:t>, </a:t>
            </a:r>
            <a:r>
              <a:rPr sz="1200" dirty="0" smtClean="0">
                <a:latin typeface="Times New Roman"/>
                <a:cs typeface="Times New Roman"/>
              </a:rPr>
              <a:t> </a:t>
            </a:r>
            <a:r>
              <a:rPr sz="1200" i="1" dirty="0">
                <a:latin typeface="Times New Roman"/>
                <a:cs typeface="Times New Roman"/>
              </a:rPr>
              <a:t>Anwar Hossain</a:t>
            </a:r>
            <a:r>
              <a:rPr sz="1200" dirty="0">
                <a:latin typeface="Times New Roman"/>
                <a:cs typeface="Times New Roman"/>
              </a:rPr>
              <a:t>, whose project entitled </a:t>
            </a:r>
            <a:r>
              <a:rPr sz="1200" dirty="0" smtClean="0">
                <a:latin typeface="Times New Roman"/>
                <a:cs typeface="Times New Roman"/>
              </a:rPr>
              <a:t>“</a:t>
            </a:r>
            <a:r>
              <a:rPr lang="en-US" sz="1200" dirty="0" smtClean="0">
                <a:latin typeface="Times New Roman"/>
                <a:cs typeface="Times New Roman"/>
              </a:rPr>
              <a:t>He &amp; She Mart</a:t>
            </a:r>
            <a:r>
              <a:rPr sz="1200" dirty="0" smtClean="0">
                <a:latin typeface="Times New Roman"/>
                <a:cs typeface="Times New Roman"/>
              </a:rPr>
              <a:t>”, </a:t>
            </a:r>
            <a:r>
              <a:rPr sz="1200" dirty="0">
                <a:latin typeface="Times New Roman"/>
                <a:cs typeface="Times New Roman"/>
              </a:rPr>
              <a:t>is under my supervision and I agree to submit for</a:t>
            </a:r>
            <a:r>
              <a:rPr sz="1200" spc="-25" dirty="0">
                <a:latin typeface="Times New Roman"/>
                <a:cs typeface="Times New Roman"/>
              </a:rPr>
              <a:t> </a:t>
            </a:r>
            <a:r>
              <a:rPr sz="1200" dirty="0">
                <a:latin typeface="Times New Roman"/>
                <a:cs typeface="Times New Roman"/>
              </a:rPr>
              <a:t>examination.</a:t>
            </a:r>
          </a:p>
        </p:txBody>
      </p:sp>
      <p:sp>
        <p:nvSpPr>
          <p:cNvPr id="3" name="object 3"/>
          <p:cNvSpPr txBox="1"/>
          <p:nvPr/>
        </p:nvSpPr>
        <p:spPr>
          <a:xfrm>
            <a:off x="904875" y="3199804"/>
            <a:ext cx="18116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Signature of the Supervisor</a:t>
            </a:r>
            <a:r>
              <a:rPr sz="1200" spc="-95" dirty="0">
                <a:latin typeface="Times New Roman"/>
                <a:cs typeface="Times New Roman"/>
              </a:rPr>
              <a:t> </a:t>
            </a:r>
            <a:r>
              <a:rPr sz="1200" spc="-600" dirty="0">
                <a:latin typeface="AoyagiKouzanFontT"/>
                <a:cs typeface="AoyagiKouzanFontT"/>
              </a:rPr>
              <a:t>：</a:t>
            </a:r>
            <a:endParaRPr sz="1200">
              <a:latin typeface="AoyagiKouzanFontT"/>
              <a:cs typeface="AoyagiKouzanFontT"/>
            </a:endParaRPr>
          </a:p>
        </p:txBody>
      </p:sp>
      <p:sp>
        <p:nvSpPr>
          <p:cNvPr id="4" name="object 4"/>
          <p:cNvSpPr txBox="1"/>
          <p:nvPr/>
        </p:nvSpPr>
        <p:spPr>
          <a:xfrm>
            <a:off x="904875" y="4423106"/>
            <a:ext cx="3110865" cy="906144"/>
          </a:xfrm>
          <a:prstGeom prst="rect">
            <a:avLst/>
          </a:prstGeom>
        </p:spPr>
        <p:txBody>
          <a:bodyPr vert="horz" wrap="square" lIns="0" tIns="12700" rIns="0" bIns="0" rtlCol="0">
            <a:spAutoFit/>
          </a:bodyPr>
          <a:lstStyle/>
          <a:p>
            <a:pPr marL="22225" marR="2264410" indent="-9525">
              <a:lnSpc>
                <a:spcPct val="130300"/>
              </a:lnSpc>
              <a:spcBef>
                <a:spcPts val="100"/>
              </a:spcBef>
            </a:pPr>
            <a:r>
              <a:rPr sz="1200" dirty="0">
                <a:latin typeface="Times New Roman"/>
                <a:cs typeface="Times New Roman"/>
              </a:rPr>
              <a:t>Pranta</a:t>
            </a:r>
            <a:r>
              <a:rPr sz="1200" spc="-95" dirty="0">
                <a:latin typeface="Times New Roman"/>
                <a:cs typeface="Times New Roman"/>
              </a:rPr>
              <a:t> </a:t>
            </a:r>
            <a:r>
              <a:rPr sz="1200" dirty="0">
                <a:latin typeface="Times New Roman"/>
                <a:cs typeface="Times New Roman"/>
              </a:rPr>
              <a:t>Sarker  Lecturer</a:t>
            </a:r>
            <a:endParaRPr sz="1200">
              <a:latin typeface="Times New Roman"/>
              <a:cs typeface="Times New Roman"/>
            </a:endParaRPr>
          </a:p>
          <a:p>
            <a:pPr marL="12700" marR="5080">
              <a:lnSpc>
                <a:spcPct val="110200"/>
              </a:lnSpc>
              <a:spcBef>
                <a:spcPts val="5"/>
              </a:spcBef>
            </a:pPr>
            <a:r>
              <a:rPr sz="1200" dirty="0">
                <a:latin typeface="Times New Roman"/>
                <a:cs typeface="Times New Roman"/>
              </a:rPr>
              <a:t>Department of Computer Science and</a:t>
            </a:r>
            <a:r>
              <a:rPr sz="1200" spc="-100" dirty="0">
                <a:latin typeface="Times New Roman"/>
                <a:cs typeface="Times New Roman"/>
              </a:rPr>
              <a:t> </a:t>
            </a:r>
            <a:r>
              <a:rPr sz="1200" dirty="0">
                <a:latin typeface="Times New Roman"/>
                <a:cs typeface="Times New Roman"/>
              </a:rPr>
              <a:t>Engineering  North East University</a:t>
            </a:r>
            <a:r>
              <a:rPr sz="1200" spc="-15" dirty="0">
                <a:latin typeface="Times New Roman"/>
                <a:cs typeface="Times New Roman"/>
              </a:rPr>
              <a:t> </a:t>
            </a:r>
            <a:r>
              <a:rPr sz="1200" dirty="0">
                <a:latin typeface="Times New Roman"/>
                <a:cs typeface="Times New Roman"/>
              </a:rPr>
              <a:t>Bangladesh</a:t>
            </a:r>
            <a:endParaRPr sz="1200">
              <a:latin typeface="Times New Roman"/>
              <a:cs typeface="Times New Roman"/>
            </a:endParaRPr>
          </a:p>
        </p:txBody>
      </p:sp>
      <p:sp>
        <p:nvSpPr>
          <p:cNvPr id="5" name="object 5"/>
          <p:cNvSpPr/>
          <p:nvPr/>
        </p:nvSpPr>
        <p:spPr>
          <a:xfrm>
            <a:off x="1031875" y="4260773"/>
            <a:ext cx="6115050" cy="190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125031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6.5 </a:t>
            </a:r>
            <a:r>
              <a:rPr sz="1400" b="1" spc="-10" dirty="0">
                <a:latin typeface="Times New Roman"/>
                <a:cs typeface="Times New Roman"/>
              </a:rPr>
              <a:t>Problem</a:t>
            </a:r>
            <a:r>
              <a:rPr sz="1400" b="1" spc="-185" dirty="0">
                <a:latin typeface="Times New Roman"/>
                <a:cs typeface="Times New Roman"/>
              </a:rPr>
              <a:t> </a:t>
            </a:r>
            <a:r>
              <a:rPr sz="1400" b="1" spc="-5" dirty="0">
                <a:latin typeface="Times New Roman"/>
                <a:cs typeface="Times New Roman"/>
              </a:rPr>
              <a:t>Set</a:t>
            </a:r>
            <a:endParaRPr sz="1400">
              <a:latin typeface="Times New Roman"/>
              <a:cs typeface="Times New Roman"/>
            </a:endParaRPr>
          </a:p>
        </p:txBody>
      </p:sp>
      <p:sp>
        <p:nvSpPr>
          <p:cNvPr id="3" name="object 3"/>
          <p:cNvSpPr txBox="1"/>
          <p:nvPr/>
        </p:nvSpPr>
        <p:spPr>
          <a:xfrm>
            <a:off x="438150" y="7017289"/>
            <a:ext cx="6108700" cy="528955"/>
          </a:xfrm>
          <a:prstGeom prst="rect">
            <a:avLst/>
          </a:prstGeom>
        </p:spPr>
        <p:txBody>
          <a:bodyPr vert="horz" wrap="square" lIns="0" tIns="12700" rIns="0" bIns="0" rtlCol="0">
            <a:spAutoFit/>
          </a:bodyPr>
          <a:lstStyle/>
          <a:p>
            <a:pPr marL="421640" algn="ctr">
              <a:lnSpc>
                <a:spcPct val="100000"/>
              </a:lnSpc>
              <a:spcBef>
                <a:spcPts val="100"/>
              </a:spcBef>
            </a:pPr>
            <a:r>
              <a:rPr sz="1100" spc="-5" dirty="0">
                <a:latin typeface="Times New Roman"/>
                <a:cs typeface="Times New Roman"/>
              </a:rPr>
              <a:t>Fig 6.5: Problem</a:t>
            </a:r>
            <a:r>
              <a:rPr sz="1100" spc="-10" dirty="0">
                <a:latin typeface="Times New Roman"/>
                <a:cs typeface="Times New Roman"/>
              </a:rPr>
              <a:t> </a:t>
            </a:r>
            <a:r>
              <a:rPr sz="1100" spc="-5" dirty="0">
                <a:latin typeface="Times New Roman"/>
                <a:cs typeface="Times New Roman"/>
              </a:rPr>
              <a:t>set</a:t>
            </a:r>
            <a:endParaRPr sz="1100">
              <a:latin typeface="Times New Roman"/>
              <a:cs typeface="Times New Roman"/>
            </a:endParaRPr>
          </a:p>
          <a:p>
            <a:pPr>
              <a:lnSpc>
                <a:spcPct val="100000"/>
              </a:lnSpc>
              <a:spcBef>
                <a:spcPts val="50"/>
              </a:spcBef>
            </a:pPr>
            <a:endParaRPr sz="1000">
              <a:latin typeface="Times New Roman"/>
              <a:cs typeface="Times New Roman"/>
            </a:endParaRPr>
          </a:p>
          <a:p>
            <a:pPr marL="12700">
              <a:lnSpc>
                <a:spcPct val="100000"/>
              </a:lnSpc>
            </a:pPr>
            <a:r>
              <a:rPr sz="1200" dirty="0">
                <a:latin typeface="Times New Roman"/>
                <a:cs typeface="Times New Roman"/>
              </a:rPr>
              <a:t>Problem set is where all the problems are </a:t>
            </a:r>
            <a:r>
              <a:rPr sz="1200" spc="-5" dirty="0">
                <a:latin typeface="Times New Roman"/>
                <a:cs typeface="Times New Roman"/>
              </a:rPr>
              <a:t>organized. </a:t>
            </a:r>
            <a:r>
              <a:rPr sz="1200" dirty="0">
                <a:latin typeface="Times New Roman"/>
                <a:cs typeface="Times New Roman"/>
              </a:rPr>
              <a:t>Users can pick and solve problems easily</a:t>
            </a:r>
            <a:r>
              <a:rPr sz="1200" spc="-70" dirty="0">
                <a:latin typeface="Times New Roman"/>
                <a:cs typeface="Times New Roman"/>
              </a:rPr>
              <a:t> </a:t>
            </a:r>
            <a:r>
              <a:rPr sz="1200" dirty="0">
                <a:latin typeface="Times New Roman"/>
                <a:cs typeface="Times New Roman"/>
              </a:rPr>
              <a:t>here.</a:t>
            </a:r>
            <a:endParaRPr sz="1200">
              <a:latin typeface="Times New Roman"/>
              <a:cs typeface="Times New Roman"/>
            </a:endParaRPr>
          </a:p>
        </p:txBody>
      </p:sp>
      <p:sp>
        <p:nvSpPr>
          <p:cNvPr id="4" name="object 4"/>
          <p:cNvSpPr/>
          <p:nvPr/>
        </p:nvSpPr>
        <p:spPr>
          <a:xfrm>
            <a:off x="469900" y="1676349"/>
            <a:ext cx="6905625" cy="517207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1369060"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6.6 </a:t>
            </a:r>
            <a:r>
              <a:rPr sz="1400" b="1" spc="-10" dirty="0">
                <a:latin typeface="Times New Roman"/>
                <a:cs typeface="Times New Roman"/>
              </a:rPr>
              <a:t>Problem</a:t>
            </a:r>
            <a:r>
              <a:rPr sz="1400" b="1" spc="-185" dirty="0">
                <a:latin typeface="Times New Roman"/>
                <a:cs typeface="Times New Roman"/>
              </a:rPr>
              <a:t> </a:t>
            </a:r>
            <a:r>
              <a:rPr sz="1400" b="1" spc="-5" dirty="0">
                <a:latin typeface="Times New Roman"/>
                <a:cs typeface="Times New Roman"/>
              </a:rPr>
              <a:t>page</a:t>
            </a:r>
            <a:endParaRPr sz="1400">
              <a:latin typeface="Times New Roman"/>
              <a:cs typeface="Times New Roman"/>
            </a:endParaRPr>
          </a:p>
        </p:txBody>
      </p:sp>
      <p:sp>
        <p:nvSpPr>
          <p:cNvPr id="3" name="object 3"/>
          <p:cNvSpPr txBox="1"/>
          <p:nvPr/>
        </p:nvSpPr>
        <p:spPr>
          <a:xfrm>
            <a:off x="533400" y="8168532"/>
            <a:ext cx="6014085" cy="528955"/>
          </a:xfrm>
          <a:prstGeom prst="rect">
            <a:avLst/>
          </a:prstGeom>
        </p:spPr>
        <p:txBody>
          <a:bodyPr vert="horz" wrap="square" lIns="0" tIns="12700" rIns="0" bIns="0" rtlCol="0">
            <a:spAutoFit/>
          </a:bodyPr>
          <a:lstStyle/>
          <a:p>
            <a:pPr marL="135255" algn="ctr">
              <a:lnSpc>
                <a:spcPct val="100000"/>
              </a:lnSpc>
              <a:spcBef>
                <a:spcPts val="100"/>
              </a:spcBef>
            </a:pPr>
            <a:r>
              <a:rPr sz="1100" spc="-5" dirty="0">
                <a:latin typeface="Times New Roman"/>
                <a:cs typeface="Times New Roman"/>
              </a:rPr>
              <a:t>Fig 6.6:</a:t>
            </a:r>
            <a:r>
              <a:rPr sz="1100" spc="-10" dirty="0">
                <a:latin typeface="Times New Roman"/>
                <a:cs typeface="Times New Roman"/>
              </a:rPr>
              <a:t> </a:t>
            </a:r>
            <a:r>
              <a:rPr sz="1100" spc="-5" dirty="0">
                <a:latin typeface="Times New Roman"/>
                <a:cs typeface="Times New Roman"/>
              </a:rPr>
              <a:t>Problem</a:t>
            </a:r>
            <a:endParaRPr sz="1100">
              <a:latin typeface="Times New Roman"/>
              <a:cs typeface="Times New Roman"/>
            </a:endParaRPr>
          </a:p>
          <a:p>
            <a:pPr>
              <a:lnSpc>
                <a:spcPct val="100000"/>
              </a:lnSpc>
              <a:spcBef>
                <a:spcPts val="50"/>
              </a:spcBef>
            </a:pPr>
            <a:endParaRPr sz="1000">
              <a:latin typeface="Times New Roman"/>
              <a:cs typeface="Times New Roman"/>
            </a:endParaRPr>
          </a:p>
          <a:p>
            <a:pPr marL="12700">
              <a:lnSpc>
                <a:spcPct val="100000"/>
              </a:lnSpc>
            </a:pPr>
            <a:r>
              <a:rPr sz="1200" dirty="0">
                <a:latin typeface="Times New Roman"/>
                <a:cs typeface="Times New Roman"/>
              </a:rPr>
              <a:t>This page simply shows a problem description, submission </a:t>
            </a:r>
            <a:r>
              <a:rPr sz="1200" spc="-10" dirty="0">
                <a:latin typeface="Times New Roman"/>
                <a:cs typeface="Times New Roman"/>
              </a:rPr>
              <a:t>history, </a:t>
            </a:r>
            <a:r>
              <a:rPr sz="1200" dirty="0">
                <a:latin typeface="Times New Roman"/>
                <a:cs typeface="Times New Roman"/>
              </a:rPr>
              <a:t>discussion about that</a:t>
            </a:r>
            <a:r>
              <a:rPr sz="1200" spc="-90" dirty="0">
                <a:latin typeface="Times New Roman"/>
                <a:cs typeface="Times New Roman"/>
              </a:rPr>
              <a:t> </a:t>
            </a:r>
            <a:r>
              <a:rPr sz="1200" dirty="0">
                <a:latin typeface="Times New Roman"/>
                <a:cs typeface="Times New Roman"/>
              </a:rPr>
              <a:t>problem.</a:t>
            </a:r>
            <a:endParaRPr sz="1200">
              <a:latin typeface="Times New Roman"/>
              <a:cs typeface="Times New Roman"/>
            </a:endParaRPr>
          </a:p>
        </p:txBody>
      </p:sp>
      <p:sp>
        <p:nvSpPr>
          <p:cNvPr id="4" name="object 4"/>
          <p:cNvSpPr/>
          <p:nvPr/>
        </p:nvSpPr>
        <p:spPr>
          <a:xfrm>
            <a:off x="412750" y="1676323"/>
            <a:ext cx="6905625" cy="616267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23</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90360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6.7</a:t>
            </a:r>
            <a:r>
              <a:rPr sz="1400" b="1" spc="150" dirty="0">
                <a:latin typeface="Times New Roman"/>
                <a:cs typeface="Times New Roman"/>
              </a:rPr>
              <a:t> </a:t>
            </a:r>
            <a:r>
              <a:rPr sz="1400" b="1" spc="-5" dirty="0">
                <a:latin typeface="Times New Roman"/>
                <a:cs typeface="Times New Roman"/>
              </a:rPr>
              <a:t>Contest</a:t>
            </a:r>
            <a:endParaRPr sz="1400">
              <a:latin typeface="Times New Roman"/>
              <a:cs typeface="Times New Roman"/>
            </a:endParaRPr>
          </a:p>
        </p:txBody>
      </p:sp>
      <p:sp>
        <p:nvSpPr>
          <p:cNvPr id="3" name="object 3"/>
          <p:cNvSpPr txBox="1"/>
          <p:nvPr/>
        </p:nvSpPr>
        <p:spPr>
          <a:xfrm>
            <a:off x="3124200" y="5726309"/>
            <a:ext cx="921385" cy="193040"/>
          </a:xfrm>
          <a:prstGeom prst="rect">
            <a:avLst/>
          </a:prstGeom>
        </p:spPr>
        <p:txBody>
          <a:bodyPr vert="horz" wrap="square" lIns="0" tIns="12700" rIns="0" bIns="0" rtlCol="0">
            <a:spAutoFit/>
          </a:bodyPr>
          <a:lstStyle/>
          <a:p>
            <a:pPr marL="12700">
              <a:lnSpc>
                <a:spcPct val="100000"/>
              </a:lnSpc>
              <a:spcBef>
                <a:spcPts val="100"/>
              </a:spcBef>
            </a:pPr>
            <a:r>
              <a:rPr sz="1100" spc="-5" dirty="0">
                <a:latin typeface="Times New Roman"/>
                <a:cs typeface="Times New Roman"/>
              </a:rPr>
              <a:t>Fig 6.7:</a:t>
            </a:r>
            <a:r>
              <a:rPr sz="1100" spc="-75" dirty="0">
                <a:latin typeface="Times New Roman"/>
                <a:cs typeface="Times New Roman"/>
              </a:rPr>
              <a:t> </a:t>
            </a:r>
            <a:r>
              <a:rPr sz="1100" spc="-5" dirty="0">
                <a:latin typeface="Times New Roman"/>
                <a:cs typeface="Times New Roman"/>
              </a:rPr>
              <a:t>Contest</a:t>
            </a:r>
            <a:endParaRPr sz="1100">
              <a:latin typeface="Times New Roman"/>
              <a:cs typeface="Times New Roman"/>
            </a:endParaRPr>
          </a:p>
        </p:txBody>
      </p:sp>
      <p:sp>
        <p:nvSpPr>
          <p:cNvPr id="4" name="object 4"/>
          <p:cNvSpPr txBox="1"/>
          <p:nvPr/>
        </p:nvSpPr>
        <p:spPr>
          <a:xfrm>
            <a:off x="523800" y="6368060"/>
            <a:ext cx="516826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a:cs typeface="Times New Roman"/>
              </a:rPr>
              <a:t>This is one of the most important features of our system. Users can also set</a:t>
            </a:r>
            <a:r>
              <a:rPr sz="1200" spc="-100" dirty="0">
                <a:latin typeface="Times New Roman"/>
                <a:cs typeface="Times New Roman"/>
              </a:rPr>
              <a:t> </a:t>
            </a:r>
            <a:r>
              <a:rPr sz="1200" dirty="0">
                <a:latin typeface="Times New Roman"/>
                <a:cs typeface="Times New Roman"/>
              </a:rPr>
              <a:t>contests.</a:t>
            </a:r>
            <a:endParaRPr sz="1200">
              <a:latin typeface="Times New Roman"/>
              <a:cs typeface="Times New Roman"/>
            </a:endParaRPr>
          </a:p>
        </p:txBody>
      </p:sp>
      <p:sp>
        <p:nvSpPr>
          <p:cNvPr id="5" name="object 5"/>
          <p:cNvSpPr/>
          <p:nvPr/>
        </p:nvSpPr>
        <p:spPr>
          <a:xfrm>
            <a:off x="412750" y="1501076"/>
            <a:ext cx="6905625" cy="389572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24</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117538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6.8 Live</a:t>
            </a:r>
            <a:r>
              <a:rPr sz="1400" b="1" spc="-195" dirty="0">
                <a:latin typeface="Times New Roman"/>
                <a:cs typeface="Times New Roman"/>
              </a:rPr>
              <a:t> </a:t>
            </a:r>
            <a:r>
              <a:rPr sz="1400" b="1" spc="-5" dirty="0">
                <a:latin typeface="Times New Roman"/>
                <a:cs typeface="Times New Roman"/>
              </a:rPr>
              <a:t>Status</a:t>
            </a:r>
            <a:endParaRPr sz="1400">
              <a:latin typeface="Times New Roman"/>
              <a:cs typeface="Times New Roman"/>
            </a:endParaRPr>
          </a:p>
        </p:txBody>
      </p:sp>
      <p:sp>
        <p:nvSpPr>
          <p:cNvPr id="3" name="object 3"/>
          <p:cNvSpPr txBox="1"/>
          <p:nvPr/>
        </p:nvSpPr>
        <p:spPr>
          <a:xfrm>
            <a:off x="450800" y="6073032"/>
            <a:ext cx="6916420" cy="864869"/>
          </a:xfrm>
          <a:prstGeom prst="rect">
            <a:avLst/>
          </a:prstGeom>
        </p:spPr>
        <p:txBody>
          <a:bodyPr vert="horz" wrap="square" lIns="0" tIns="12700" rIns="0" bIns="0" rtlCol="0">
            <a:spAutoFit/>
          </a:bodyPr>
          <a:lstStyle/>
          <a:p>
            <a:pPr marL="2228850">
              <a:lnSpc>
                <a:spcPct val="100000"/>
              </a:lnSpc>
              <a:spcBef>
                <a:spcPts val="100"/>
              </a:spcBef>
            </a:pPr>
            <a:r>
              <a:rPr sz="1100" spc="-5" dirty="0">
                <a:latin typeface="Times New Roman"/>
                <a:cs typeface="Times New Roman"/>
              </a:rPr>
              <a:t>Fig 6.8: Live</a:t>
            </a:r>
            <a:r>
              <a:rPr sz="1100" spc="-10" dirty="0">
                <a:latin typeface="Times New Roman"/>
                <a:cs typeface="Times New Roman"/>
              </a:rPr>
              <a:t> </a:t>
            </a:r>
            <a:r>
              <a:rPr sz="1100" spc="-5" dirty="0">
                <a:latin typeface="Times New Roman"/>
                <a:cs typeface="Times New Roman"/>
              </a:rPr>
              <a:t>status</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000">
              <a:latin typeface="Times New Roman"/>
              <a:cs typeface="Times New Roman"/>
            </a:endParaRPr>
          </a:p>
          <a:p>
            <a:pPr marL="19050" marR="5080" indent="-6985">
              <a:lnSpc>
                <a:spcPts val="1380"/>
              </a:lnSpc>
              <a:spcBef>
                <a:spcPts val="5"/>
              </a:spcBef>
            </a:pPr>
            <a:r>
              <a:rPr sz="1200" dirty="0">
                <a:latin typeface="Times New Roman"/>
                <a:cs typeface="Times New Roman"/>
              </a:rPr>
              <a:t>The live status page shows the submission history for all the users. Users can filter out a submission according</a:t>
            </a:r>
            <a:r>
              <a:rPr sz="1200" spc="-100" dirty="0">
                <a:latin typeface="Times New Roman"/>
                <a:cs typeface="Times New Roman"/>
              </a:rPr>
              <a:t> </a:t>
            </a:r>
            <a:r>
              <a:rPr sz="1200" dirty="0">
                <a:latin typeface="Times New Roman"/>
                <a:cs typeface="Times New Roman"/>
              </a:rPr>
              <a:t>to  the</a:t>
            </a:r>
            <a:r>
              <a:rPr sz="1200" spc="-5" dirty="0">
                <a:latin typeface="Times New Roman"/>
                <a:cs typeface="Times New Roman"/>
              </a:rPr>
              <a:t> </a:t>
            </a:r>
            <a:r>
              <a:rPr sz="1200" dirty="0">
                <a:latin typeface="Times New Roman"/>
                <a:cs typeface="Times New Roman"/>
              </a:rPr>
              <a:t>need.</a:t>
            </a:r>
            <a:endParaRPr sz="1200">
              <a:latin typeface="Times New Roman"/>
              <a:cs typeface="Times New Roman"/>
            </a:endParaRPr>
          </a:p>
        </p:txBody>
      </p:sp>
      <p:sp>
        <p:nvSpPr>
          <p:cNvPr id="4" name="object 4"/>
          <p:cNvSpPr/>
          <p:nvPr/>
        </p:nvSpPr>
        <p:spPr>
          <a:xfrm>
            <a:off x="412750" y="1676323"/>
            <a:ext cx="6905625" cy="406717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1293495" cy="238760"/>
          </a:xfrm>
          <a:prstGeom prst="rect">
            <a:avLst/>
          </a:prstGeom>
        </p:spPr>
        <p:txBody>
          <a:bodyPr vert="horz" wrap="square" lIns="0" tIns="12700" rIns="0" bIns="0" rtlCol="0">
            <a:spAutoFit/>
          </a:bodyPr>
          <a:lstStyle/>
          <a:p>
            <a:pPr marL="12700">
              <a:lnSpc>
                <a:spcPct val="100000"/>
              </a:lnSpc>
              <a:spcBef>
                <a:spcPts val="100"/>
              </a:spcBef>
            </a:pPr>
            <a:r>
              <a:rPr sz="1400" b="1" spc="-5" dirty="0">
                <a:latin typeface="Times New Roman"/>
                <a:cs typeface="Times New Roman"/>
              </a:rPr>
              <a:t>6.9 Global</a:t>
            </a:r>
            <a:r>
              <a:rPr sz="1400" b="1" spc="-195" dirty="0">
                <a:latin typeface="Times New Roman"/>
                <a:cs typeface="Times New Roman"/>
              </a:rPr>
              <a:t> </a:t>
            </a:r>
            <a:r>
              <a:rPr sz="1400" b="1" spc="-5" dirty="0">
                <a:latin typeface="Times New Roman"/>
                <a:cs typeface="Times New Roman"/>
              </a:rPr>
              <a:t>Rank</a:t>
            </a:r>
            <a:endParaRPr sz="1400">
              <a:latin typeface="Times New Roman"/>
              <a:cs typeface="Times New Roman"/>
            </a:endParaRPr>
          </a:p>
        </p:txBody>
      </p:sp>
      <p:sp>
        <p:nvSpPr>
          <p:cNvPr id="3" name="object 3"/>
          <p:cNvSpPr txBox="1"/>
          <p:nvPr/>
        </p:nvSpPr>
        <p:spPr>
          <a:xfrm>
            <a:off x="495300" y="5383409"/>
            <a:ext cx="4757420" cy="689610"/>
          </a:xfrm>
          <a:prstGeom prst="rect">
            <a:avLst/>
          </a:prstGeom>
        </p:spPr>
        <p:txBody>
          <a:bodyPr vert="horz" wrap="square" lIns="0" tIns="12700" rIns="0" bIns="0" rtlCol="0">
            <a:spAutoFit/>
          </a:bodyPr>
          <a:lstStyle/>
          <a:p>
            <a:pPr marL="2184400">
              <a:lnSpc>
                <a:spcPct val="100000"/>
              </a:lnSpc>
              <a:spcBef>
                <a:spcPts val="100"/>
              </a:spcBef>
            </a:pPr>
            <a:r>
              <a:rPr sz="1100" spc="-5" dirty="0">
                <a:latin typeface="Times New Roman"/>
                <a:cs typeface="Times New Roman"/>
              </a:rPr>
              <a:t>Fig 6.9: Global</a:t>
            </a:r>
            <a:r>
              <a:rPr sz="1100" spc="-15" dirty="0">
                <a:latin typeface="Times New Roman"/>
                <a:cs typeface="Times New Roman"/>
              </a:rPr>
              <a:t> </a:t>
            </a:r>
            <a:r>
              <a:rPr sz="1100" spc="-5" dirty="0">
                <a:latin typeface="Times New Roman"/>
                <a:cs typeface="Times New Roman"/>
              </a:rPr>
              <a:t>rank</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50"/>
              </a:spcBef>
            </a:pPr>
            <a:endParaRPr sz="900">
              <a:latin typeface="Times New Roman"/>
              <a:cs typeface="Times New Roman"/>
            </a:endParaRPr>
          </a:p>
          <a:p>
            <a:pPr marL="12700">
              <a:lnSpc>
                <a:spcPct val="100000"/>
              </a:lnSpc>
            </a:pPr>
            <a:r>
              <a:rPr sz="1200" dirty="0">
                <a:latin typeface="Times New Roman"/>
                <a:cs typeface="Times New Roman"/>
              </a:rPr>
              <a:t>This page shows the overall ranking for all the users according to their</a:t>
            </a:r>
            <a:r>
              <a:rPr sz="1200" spc="-100" dirty="0">
                <a:latin typeface="Times New Roman"/>
                <a:cs typeface="Times New Roman"/>
              </a:rPr>
              <a:t> </a:t>
            </a:r>
            <a:r>
              <a:rPr sz="1200" dirty="0">
                <a:latin typeface="Times New Roman"/>
                <a:cs typeface="Times New Roman"/>
              </a:rPr>
              <a:t>rating.</a:t>
            </a:r>
            <a:endParaRPr sz="1200">
              <a:latin typeface="Times New Roman"/>
              <a:cs typeface="Times New Roman"/>
            </a:endParaRPr>
          </a:p>
        </p:txBody>
      </p:sp>
      <p:sp>
        <p:nvSpPr>
          <p:cNvPr id="4" name="object 4"/>
          <p:cNvSpPr/>
          <p:nvPr/>
        </p:nvSpPr>
        <p:spPr>
          <a:xfrm>
            <a:off x="412750" y="1501076"/>
            <a:ext cx="6905625" cy="355282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26</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992505"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6.10	</a:t>
            </a:r>
            <a:r>
              <a:rPr sz="1400" b="1" spc="-10" dirty="0">
                <a:latin typeface="Times New Roman"/>
                <a:cs typeface="Times New Roman"/>
              </a:rPr>
              <a:t>Profile</a:t>
            </a:r>
            <a:endParaRPr sz="1400">
              <a:latin typeface="Times New Roman"/>
              <a:cs typeface="Times New Roman"/>
            </a:endParaRPr>
          </a:p>
        </p:txBody>
      </p:sp>
      <p:sp>
        <p:nvSpPr>
          <p:cNvPr id="3" name="object 3"/>
          <p:cNvSpPr txBox="1"/>
          <p:nvPr/>
        </p:nvSpPr>
        <p:spPr>
          <a:xfrm>
            <a:off x="381000" y="7612259"/>
            <a:ext cx="7147559" cy="864869"/>
          </a:xfrm>
          <a:prstGeom prst="rect">
            <a:avLst/>
          </a:prstGeom>
        </p:spPr>
        <p:txBody>
          <a:bodyPr vert="horz" wrap="square" lIns="0" tIns="12700" rIns="0" bIns="0" rtlCol="0">
            <a:spAutoFit/>
          </a:bodyPr>
          <a:lstStyle/>
          <a:p>
            <a:pPr marR="708660" algn="ctr">
              <a:lnSpc>
                <a:spcPct val="100000"/>
              </a:lnSpc>
              <a:spcBef>
                <a:spcPts val="100"/>
              </a:spcBef>
            </a:pPr>
            <a:r>
              <a:rPr sz="1100" spc="-5" dirty="0">
                <a:latin typeface="Times New Roman"/>
                <a:cs typeface="Times New Roman"/>
              </a:rPr>
              <a:t>Fig 6.10:</a:t>
            </a:r>
            <a:r>
              <a:rPr sz="1100" spc="-10" dirty="0">
                <a:latin typeface="Times New Roman"/>
                <a:cs typeface="Times New Roman"/>
              </a:rPr>
              <a:t> </a:t>
            </a:r>
            <a:r>
              <a:rPr sz="1100" spc="-5" dirty="0">
                <a:latin typeface="Times New Roman"/>
                <a:cs typeface="Times New Roman"/>
              </a:rPr>
              <a:t>Profile</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000">
              <a:latin typeface="Times New Roman"/>
              <a:cs typeface="Times New Roman"/>
            </a:endParaRPr>
          </a:p>
          <a:p>
            <a:pPr marL="12700" marR="5080">
              <a:lnSpc>
                <a:spcPts val="1380"/>
              </a:lnSpc>
              <a:spcBef>
                <a:spcPts val="5"/>
              </a:spcBef>
            </a:pPr>
            <a:r>
              <a:rPr sz="1200" dirty="0">
                <a:latin typeface="Times New Roman"/>
                <a:cs typeface="Times New Roman"/>
              </a:rPr>
              <a:t>User profiles contain all the information about a </a:t>
            </a:r>
            <a:r>
              <a:rPr sz="1200" spc="-15" dirty="0">
                <a:latin typeface="Times New Roman"/>
                <a:cs typeface="Times New Roman"/>
              </a:rPr>
              <a:t>user. </a:t>
            </a:r>
            <a:r>
              <a:rPr sz="1200" dirty="0">
                <a:latin typeface="Times New Roman"/>
                <a:cs typeface="Times New Roman"/>
              </a:rPr>
              <a:t>It also contains the recent submission </a:t>
            </a:r>
            <a:r>
              <a:rPr sz="1200" spc="-10" dirty="0">
                <a:latin typeface="Times New Roman"/>
                <a:cs typeface="Times New Roman"/>
              </a:rPr>
              <a:t>history, </a:t>
            </a:r>
            <a:r>
              <a:rPr sz="1200" dirty="0">
                <a:latin typeface="Times New Roman"/>
                <a:cs typeface="Times New Roman"/>
              </a:rPr>
              <a:t>submission,</a:t>
            </a:r>
            <a:r>
              <a:rPr sz="1200" spc="-60" dirty="0">
                <a:latin typeface="Times New Roman"/>
                <a:cs typeface="Times New Roman"/>
              </a:rPr>
              <a:t> </a:t>
            </a:r>
            <a:r>
              <a:rPr sz="1200" dirty="0">
                <a:latin typeface="Times New Roman"/>
                <a:cs typeface="Times New Roman"/>
              </a:rPr>
              <a:t>and  acceptance</a:t>
            </a:r>
            <a:r>
              <a:rPr sz="1200" spc="-5" dirty="0">
                <a:latin typeface="Times New Roman"/>
                <a:cs typeface="Times New Roman"/>
              </a:rPr>
              <a:t> </a:t>
            </a:r>
            <a:r>
              <a:rPr sz="1200" dirty="0">
                <a:latin typeface="Times New Roman"/>
                <a:cs typeface="Times New Roman"/>
              </a:rPr>
              <a:t>rates.</a:t>
            </a:r>
            <a:endParaRPr sz="1200">
              <a:latin typeface="Times New Roman"/>
              <a:cs typeface="Times New Roman"/>
            </a:endParaRPr>
          </a:p>
        </p:txBody>
      </p:sp>
      <p:sp>
        <p:nvSpPr>
          <p:cNvPr id="4" name="object 4"/>
          <p:cNvSpPr/>
          <p:nvPr/>
        </p:nvSpPr>
        <p:spPr>
          <a:xfrm>
            <a:off x="412750" y="1501076"/>
            <a:ext cx="6905625" cy="578167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27</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1590040"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25" dirty="0">
                <a:latin typeface="Times New Roman"/>
                <a:cs typeface="Times New Roman"/>
              </a:rPr>
              <a:t>6.11	</a:t>
            </a:r>
            <a:r>
              <a:rPr sz="1400" b="1" spc="-5" dirty="0">
                <a:latin typeface="Times New Roman"/>
                <a:cs typeface="Times New Roman"/>
              </a:rPr>
              <a:t>Update</a:t>
            </a:r>
            <a:r>
              <a:rPr sz="1400" b="1" spc="-60" dirty="0">
                <a:latin typeface="Times New Roman"/>
                <a:cs typeface="Times New Roman"/>
              </a:rPr>
              <a:t> </a:t>
            </a:r>
            <a:r>
              <a:rPr sz="1400" b="1" spc="-10" dirty="0">
                <a:latin typeface="Times New Roman"/>
                <a:cs typeface="Times New Roman"/>
              </a:rPr>
              <a:t>Profile</a:t>
            </a:r>
            <a:endParaRPr sz="1400">
              <a:latin typeface="Times New Roman"/>
              <a:cs typeface="Times New Roman"/>
            </a:endParaRPr>
          </a:p>
        </p:txBody>
      </p:sp>
      <p:sp>
        <p:nvSpPr>
          <p:cNvPr id="3" name="object 3"/>
          <p:cNvSpPr txBox="1"/>
          <p:nvPr/>
        </p:nvSpPr>
        <p:spPr>
          <a:xfrm>
            <a:off x="381000" y="7946955"/>
            <a:ext cx="5878830" cy="689610"/>
          </a:xfrm>
          <a:prstGeom prst="rect">
            <a:avLst/>
          </a:prstGeom>
        </p:spPr>
        <p:txBody>
          <a:bodyPr vert="horz" wrap="square" lIns="0" tIns="12700" rIns="0" bIns="0" rtlCol="0">
            <a:spAutoFit/>
          </a:bodyPr>
          <a:lstStyle/>
          <a:p>
            <a:pPr marL="2755900">
              <a:lnSpc>
                <a:spcPct val="100000"/>
              </a:lnSpc>
              <a:spcBef>
                <a:spcPts val="100"/>
              </a:spcBef>
            </a:pPr>
            <a:r>
              <a:rPr sz="1100" spc="-5" dirty="0">
                <a:latin typeface="Times New Roman"/>
                <a:cs typeface="Times New Roman"/>
              </a:rPr>
              <a:t>Fig </a:t>
            </a:r>
            <a:r>
              <a:rPr sz="1100" spc="-15" dirty="0">
                <a:latin typeface="Times New Roman"/>
                <a:cs typeface="Times New Roman"/>
              </a:rPr>
              <a:t>6.11: </a:t>
            </a:r>
            <a:r>
              <a:rPr sz="1100" spc="-5" dirty="0">
                <a:latin typeface="Times New Roman"/>
                <a:cs typeface="Times New Roman"/>
              </a:rPr>
              <a:t>Update</a:t>
            </a:r>
            <a:r>
              <a:rPr sz="1100" dirty="0">
                <a:latin typeface="Times New Roman"/>
                <a:cs typeface="Times New Roman"/>
              </a:rPr>
              <a:t> </a:t>
            </a:r>
            <a:r>
              <a:rPr sz="1100" spc="-5" dirty="0">
                <a:latin typeface="Times New Roman"/>
                <a:cs typeface="Times New Roman"/>
              </a:rPr>
              <a:t>profile</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50"/>
              </a:spcBef>
            </a:pPr>
            <a:endParaRPr sz="900">
              <a:latin typeface="Times New Roman"/>
              <a:cs typeface="Times New Roman"/>
            </a:endParaRPr>
          </a:p>
          <a:p>
            <a:pPr marL="12700">
              <a:lnSpc>
                <a:spcPct val="100000"/>
              </a:lnSpc>
            </a:pPr>
            <a:r>
              <a:rPr sz="1200" dirty="0">
                <a:latin typeface="Times New Roman"/>
                <a:cs typeface="Times New Roman"/>
              </a:rPr>
              <a:t>Users can update the current information, profile picture, or password as well through this</a:t>
            </a:r>
            <a:r>
              <a:rPr sz="1200" spc="-100" dirty="0">
                <a:latin typeface="Times New Roman"/>
                <a:cs typeface="Times New Roman"/>
              </a:rPr>
              <a:t> </a:t>
            </a:r>
            <a:r>
              <a:rPr sz="1200" dirty="0">
                <a:latin typeface="Times New Roman"/>
                <a:cs typeface="Times New Roman"/>
              </a:rPr>
              <a:t>page.</a:t>
            </a:r>
            <a:endParaRPr sz="1200">
              <a:latin typeface="Times New Roman"/>
              <a:cs typeface="Times New Roman"/>
            </a:endParaRPr>
          </a:p>
        </p:txBody>
      </p:sp>
      <p:sp>
        <p:nvSpPr>
          <p:cNvPr id="4" name="object 4"/>
          <p:cNvSpPr/>
          <p:nvPr/>
        </p:nvSpPr>
        <p:spPr>
          <a:xfrm>
            <a:off x="412750" y="1501076"/>
            <a:ext cx="6915150" cy="627697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28</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2715895"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6.12	Other Online Judge</a:t>
            </a:r>
            <a:r>
              <a:rPr sz="1400" b="1" spc="-100" dirty="0">
                <a:latin typeface="Times New Roman"/>
                <a:cs typeface="Times New Roman"/>
              </a:rPr>
              <a:t> </a:t>
            </a:r>
            <a:r>
              <a:rPr sz="1400" b="1" spc="-5" dirty="0">
                <a:latin typeface="Times New Roman"/>
                <a:cs typeface="Times New Roman"/>
              </a:rPr>
              <a:t>Statistics</a:t>
            </a:r>
            <a:endParaRPr sz="1400">
              <a:latin typeface="Times New Roman"/>
              <a:cs typeface="Times New Roman"/>
            </a:endParaRPr>
          </a:p>
        </p:txBody>
      </p:sp>
      <p:sp>
        <p:nvSpPr>
          <p:cNvPr id="3" name="object 3"/>
          <p:cNvSpPr txBox="1"/>
          <p:nvPr/>
        </p:nvSpPr>
        <p:spPr>
          <a:xfrm>
            <a:off x="381000" y="7901832"/>
            <a:ext cx="7334884" cy="864869"/>
          </a:xfrm>
          <a:prstGeom prst="rect">
            <a:avLst/>
          </a:prstGeom>
        </p:spPr>
        <p:txBody>
          <a:bodyPr vert="horz" wrap="square" lIns="0" tIns="12700" rIns="0" bIns="0" rtlCol="0">
            <a:spAutoFit/>
          </a:bodyPr>
          <a:lstStyle/>
          <a:p>
            <a:pPr marL="2298700">
              <a:lnSpc>
                <a:spcPct val="100000"/>
              </a:lnSpc>
              <a:spcBef>
                <a:spcPts val="100"/>
              </a:spcBef>
            </a:pPr>
            <a:r>
              <a:rPr sz="1100" spc="-5" dirty="0">
                <a:latin typeface="Times New Roman"/>
                <a:cs typeface="Times New Roman"/>
              </a:rPr>
              <a:t>Fig 6.12: Other OJ</a:t>
            </a:r>
            <a:r>
              <a:rPr sz="1100" spc="-10" dirty="0">
                <a:latin typeface="Times New Roman"/>
                <a:cs typeface="Times New Roman"/>
              </a:rPr>
              <a:t> </a:t>
            </a:r>
            <a:r>
              <a:rPr sz="1100" spc="-5" dirty="0">
                <a:latin typeface="Times New Roman"/>
                <a:cs typeface="Times New Roman"/>
              </a:rPr>
              <a:t>statistics</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000">
              <a:latin typeface="Times New Roman"/>
              <a:cs typeface="Times New Roman"/>
            </a:endParaRPr>
          </a:p>
          <a:p>
            <a:pPr marL="12700" marR="5080">
              <a:lnSpc>
                <a:spcPts val="1380"/>
              </a:lnSpc>
              <a:spcBef>
                <a:spcPts val="5"/>
              </a:spcBef>
            </a:pPr>
            <a:r>
              <a:rPr sz="1200" dirty="0">
                <a:latin typeface="Times New Roman"/>
                <a:cs typeface="Times New Roman"/>
              </a:rPr>
              <a:t>Along with our own judge, users can ensure their codeforces and uva username to be updated with the statistics of</a:t>
            </a:r>
            <a:r>
              <a:rPr sz="1200" spc="-100" dirty="0">
                <a:latin typeface="Times New Roman"/>
                <a:cs typeface="Times New Roman"/>
              </a:rPr>
              <a:t> </a:t>
            </a:r>
            <a:r>
              <a:rPr sz="1200" dirty="0">
                <a:latin typeface="Times New Roman"/>
                <a:cs typeface="Times New Roman"/>
              </a:rPr>
              <a:t>these  two</a:t>
            </a:r>
            <a:r>
              <a:rPr sz="1200" spc="-5" dirty="0">
                <a:latin typeface="Times New Roman"/>
                <a:cs typeface="Times New Roman"/>
              </a:rPr>
              <a:t> </a:t>
            </a:r>
            <a:r>
              <a:rPr sz="1200" dirty="0">
                <a:latin typeface="Times New Roman"/>
                <a:cs typeface="Times New Roman"/>
              </a:rPr>
              <a:t>judge.</a:t>
            </a:r>
            <a:endParaRPr sz="1200">
              <a:latin typeface="Times New Roman"/>
              <a:cs typeface="Times New Roman"/>
            </a:endParaRPr>
          </a:p>
        </p:txBody>
      </p:sp>
      <p:sp>
        <p:nvSpPr>
          <p:cNvPr id="4" name="object 4"/>
          <p:cNvSpPr/>
          <p:nvPr/>
        </p:nvSpPr>
        <p:spPr>
          <a:xfrm>
            <a:off x="412750" y="1676323"/>
            <a:ext cx="6905625" cy="589597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29</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1098550"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a:t>
            </a:r>
            <a:r>
              <a:rPr sz="1400" b="1" dirty="0">
                <a:latin typeface="Times New Roman"/>
                <a:cs typeface="Times New Roman"/>
              </a:rPr>
              <a:t>3	</a:t>
            </a:r>
            <a:r>
              <a:rPr sz="1400" b="1" spc="-130" dirty="0">
                <a:latin typeface="Times New Roman"/>
                <a:cs typeface="Times New Roman"/>
              </a:rPr>
              <a:t>T</a:t>
            </a:r>
            <a:r>
              <a:rPr sz="1400" b="1" spc="-5" dirty="0">
                <a:latin typeface="Times New Roman"/>
                <a:cs typeface="Times New Roman"/>
              </a:rPr>
              <a:t>utoria</a:t>
            </a:r>
            <a:r>
              <a:rPr sz="1400" b="1" dirty="0">
                <a:latin typeface="Times New Roman"/>
                <a:cs typeface="Times New Roman"/>
              </a:rPr>
              <a:t>l</a:t>
            </a:r>
            <a:endParaRPr sz="1400">
              <a:latin typeface="Times New Roman"/>
              <a:cs typeface="Times New Roman"/>
            </a:endParaRPr>
          </a:p>
        </p:txBody>
      </p:sp>
      <p:sp>
        <p:nvSpPr>
          <p:cNvPr id="3" name="object 3"/>
          <p:cNvSpPr txBox="1"/>
          <p:nvPr/>
        </p:nvSpPr>
        <p:spPr>
          <a:xfrm>
            <a:off x="381000" y="5582189"/>
            <a:ext cx="7156450" cy="864869"/>
          </a:xfrm>
          <a:prstGeom prst="rect">
            <a:avLst/>
          </a:prstGeom>
        </p:spPr>
        <p:txBody>
          <a:bodyPr vert="horz" wrap="square" lIns="0" tIns="12700" rIns="0" bIns="0" rtlCol="0">
            <a:spAutoFit/>
          </a:bodyPr>
          <a:lstStyle/>
          <a:p>
            <a:pPr marR="655320" algn="ctr">
              <a:lnSpc>
                <a:spcPct val="100000"/>
              </a:lnSpc>
              <a:spcBef>
                <a:spcPts val="100"/>
              </a:spcBef>
            </a:pPr>
            <a:r>
              <a:rPr sz="1100" spc="-5" dirty="0">
                <a:latin typeface="Times New Roman"/>
                <a:cs typeface="Times New Roman"/>
              </a:rPr>
              <a:t>Fig 6.13:</a:t>
            </a:r>
            <a:r>
              <a:rPr sz="1100" spc="-30" dirty="0">
                <a:latin typeface="Times New Roman"/>
                <a:cs typeface="Times New Roman"/>
              </a:rPr>
              <a:t> </a:t>
            </a:r>
            <a:r>
              <a:rPr sz="1100" spc="-10" dirty="0">
                <a:latin typeface="Times New Roman"/>
                <a:cs typeface="Times New Roman"/>
              </a:rPr>
              <a:t>Tutorial</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000">
              <a:latin typeface="Times New Roman"/>
              <a:cs typeface="Times New Roman"/>
            </a:endParaRPr>
          </a:p>
          <a:p>
            <a:pPr marL="12700" marR="5080">
              <a:lnSpc>
                <a:spcPts val="1380"/>
              </a:lnSpc>
              <a:spcBef>
                <a:spcPts val="5"/>
              </a:spcBef>
            </a:pPr>
            <a:r>
              <a:rPr sz="1200" dirty="0">
                <a:latin typeface="Times New Roman"/>
                <a:cs typeface="Times New Roman"/>
              </a:rPr>
              <a:t>This is an additional and important feature of our system. User can filter out categorized tutorial as he needs and</a:t>
            </a:r>
            <a:r>
              <a:rPr sz="1200" spc="-100" dirty="0">
                <a:latin typeface="Times New Roman"/>
                <a:cs typeface="Times New Roman"/>
              </a:rPr>
              <a:t> </a:t>
            </a:r>
            <a:r>
              <a:rPr sz="1200" dirty="0">
                <a:latin typeface="Times New Roman"/>
                <a:cs typeface="Times New Roman"/>
              </a:rPr>
              <a:t>also  can download the tutorial along reading directly on the</a:t>
            </a:r>
            <a:r>
              <a:rPr sz="1200" spc="-10" dirty="0">
                <a:latin typeface="Times New Roman"/>
                <a:cs typeface="Times New Roman"/>
              </a:rPr>
              <a:t> </a:t>
            </a:r>
            <a:r>
              <a:rPr sz="1200" dirty="0">
                <a:latin typeface="Times New Roman"/>
                <a:cs typeface="Times New Roman"/>
              </a:rPr>
              <a:t>webpage.</a:t>
            </a:r>
            <a:endParaRPr sz="1200">
              <a:latin typeface="Times New Roman"/>
              <a:cs typeface="Times New Roman"/>
            </a:endParaRPr>
          </a:p>
        </p:txBody>
      </p:sp>
      <p:sp>
        <p:nvSpPr>
          <p:cNvPr id="4" name="object 4"/>
          <p:cNvSpPr/>
          <p:nvPr/>
        </p:nvSpPr>
        <p:spPr>
          <a:xfrm>
            <a:off x="412750" y="1501076"/>
            <a:ext cx="6905625" cy="359092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30</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1104900"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a:t>
            </a:r>
            <a:r>
              <a:rPr sz="1400" b="1" dirty="0">
                <a:latin typeface="Times New Roman"/>
                <a:cs typeface="Times New Roman"/>
              </a:rPr>
              <a:t>4	</a:t>
            </a:r>
            <a:r>
              <a:rPr sz="1400" b="1" spc="-5" dirty="0">
                <a:latin typeface="Times New Roman"/>
                <a:cs typeface="Times New Roman"/>
              </a:rPr>
              <a:t>Update</a:t>
            </a:r>
            <a:r>
              <a:rPr sz="1400" b="1" dirty="0">
                <a:latin typeface="Times New Roman"/>
                <a:cs typeface="Times New Roman"/>
              </a:rPr>
              <a:t>s</a:t>
            </a:r>
            <a:endParaRPr sz="1400">
              <a:latin typeface="Times New Roman"/>
              <a:cs typeface="Times New Roman"/>
            </a:endParaRPr>
          </a:p>
        </p:txBody>
      </p:sp>
      <p:sp>
        <p:nvSpPr>
          <p:cNvPr id="3" name="object 3"/>
          <p:cNvSpPr txBox="1"/>
          <p:nvPr/>
        </p:nvSpPr>
        <p:spPr>
          <a:xfrm>
            <a:off x="381000" y="6263532"/>
            <a:ext cx="6919595" cy="864869"/>
          </a:xfrm>
          <a:prstGeom prst="rect">
            <a:avLst/>
          </a:prstGeom>
        </p:spPr>
        <p:txBody>
          <a:bodyPr vert="horz" wrap="square" lIns="0" tIns="12700" rIns="0" bIns="0" rtlCol="0">
            <a:spAutoFit/>
          </a:bodyPr>
          <a:lstStyle/>
          <a:p>
            <a:pPr marR="403225" algn="ctr">
              <a:lnSpc>
                <a:spcPct val="100000"/>
              </a:lnSpc>
              <a:spcBef>
                <a:spcPts val="100"/>
              </a:spcBef>
            </a:pPr>
            <a:r>
              <a:rPr sz="1100" spc="-5" dirty="0">
                <a:latin typeface="Times New Roman"/>
                <a:cs typeface="Times New Roman"/>
              </a:rPr>
              <a:t>Fig 6.14:</a:t>
            </a:r>
            <a:r>
              <a:rPr sz="1100" spc="-10" dirty="0">
                <a:latin typeface="Times New Roman"/>
                <a:cs typeface="Times New Roman"/>
              </a:rPr>
              <a:t> </a:t>
            </a:r>
            <a:r>
              <a:rPr sz="1100" spc="-5" dirty="0">
                <a:latin typeface="Times New Roman"/>
                <a:cs typeface="Times New Roman"/>
              </a:rPr>
              <a:t>Updates</a:t>
            </a:r>
            <a:endParaRPr sz="1100">
              <a:latin typeface="Times New Roman"/>
              <a:cs typeface="Times New Roman"/>
            </a:endParaRPr>
          </a:p>
          <a:p>
            <a:pPr>
              <a:lnSpc>
                <a:spcPct val="100000"/>
              </a:lnSpc>
            </a:pPr>
            <a:endParaRPr sz="1200">
              <a:latin typeface="Times New Roman"/>
              <a:cs typeface="Times New Roman"/>
            </a:endParaRPr>
          </a:p>
          <a:p>
            <a:pPr>
              <a:lnSpc>
                <a:spcPct val="100000"/>
              </a:lnSpc>
              <a:spcBef>
                <a:spcPts val="30"/>
              </a:spcBef>
            </a:pPr>
            <a:endParaRPr sz="1000">
              <a:latin typeface="Times New Roman"/>
              <a:cs typeface="Times New Roman"/>
            </a:endParaRPr>
          </a:p>
          <a:p>
            <a:pPr marL="12700" marR="5080">
              <a:lnSpc>
                <a:spcPts val="1380"/>
              </a:lnSpc>
              <a:spcBef>
                <a:spcPts val="5"/>
              </a:spcBef>
            </a:pPr>
            <a:r>
              <a:rPr sz="1200" dirty="0">
                <a:latin typeface="Times New Roman"/>
                <a:cs typeface="Times New Roman"/>
              </a:rPr>
              <a:t>A user can check and get all the latest updates and announcements through the section. It is very helpful when</a:t>
            </a:r>
            <a:r>
              <a:rPr sz="1200" spc="-105" dirty="0">
                <a:latin typeface="Times New Roman"/>
                <a:cs typeface="Times New Roman"/>
              </a:rPr>
              <a:t> </a:t>
            </a:r>
            <a:r>
              <a:rPr sz="1200" dirty="0">
                <a:latin typeface="Times New Roman"/>
                <a:cs typeface="Times New Roman"/>
              </a:rPr>
              <a:t>an  an important message arrives or gets to know about the next</a:t>
            </a:r>
            <a:r>
              <a:rPr sz="1200" spc="-15" dirty="0">
                <a:latin typeface="Times New Roman"/>
                <a:cs typeface="Times New Roman"/>
              </a:rPr>
              <a:t> </a:t>
            </a:r>
            <a:r>
              <a:rPr sz="1200" dirty="0">
                <a:latin typeface="Times New Roman"/>
                <a:cs typeface="Times New Roman"/>
              </a:rPr>
              <a:t>contests.</a:t>
            </a:r>
            <a:endParaRPr sz="1200">
              <a:latin typeface="Times New Roman"/>
              <a:cs typeface="Times New Roman"/>
            </a:endParaRPr>
          </a:p>
        </p:txBody>
      </p:sp>
      <p:sp>
        <p:nvSpPr>
          <p:cNvPr id="4" name="object 4"/>
          <p:cNvSpPr/>
          <p:nvPr/>
        </p:nvSpPr>
        <p:spPr>
          <a:xfrm>
            <a:off x="412750" y="1676323"/>
            <a:ext cx="6905625" cy="425767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38200" y="914400"/>
            <a:ext cx="6325870" cy="1544525"/>
          </a:xfrm>
          <a:prstGeom prst="rect">
            <a:avLst/>
          </a:prstGeom>
        </p:spPr>
        <p:txBody>
          <a:bodyPr vert="horz" wrap="square" lIns="0" tIns="12700" rIns="0" bIns="0" rtlCol="0">
            <a:spAutoFit/>
          </a:bodyPr>
          <a:lstStyle/>
          <a:p>
            <a:pPr marR="302895" algn="ctr">
              <a:lnSpc>
                <a:spcPct val="100000"/>
              </a:lnSpc>
              <a:spcBef>
                <a:spcPts val="100"/>
              </a:spcBef>
            </a:pPr>
            <a:r>
              <a:rPr sz="1700" b="1" spc="-5" dirty="0">
                <a:latin typeface="Times New Roman"/>
                <a:cs typeface="Times New Roman"/>
              </a:rPr>
              <a:t>Qualification Form of B.Sc. (Engg.)</a:t>
            </a:r>
            <a:r>
              <a:rPr sz="1700" b="1" spc="-25" dirty="0">
                <a:latin typeface="Times New Roman"/>
                <a:cs typeface="Times New Roman"/>
              </a:rPr>
              <a:t> </a:t>
            </a:r>
            <a:r>
              <a:rPr sz="1700" b="1" spc="-10" dirty="0">
                <a:latin typeface="Times New Roman"/>
                <a:cs typeface="Times New Roman"/>
              </a:rPr>
              <a:t>Degree</a:t>
            </a:r>
            <a:endParaRPr sz="1700" dirty="0">
              <a:latin typeface="Times New Roman"/>
              <a:cs typeface="Times New Roman"/>
            </a:endParaRPr>
          </a:p>
          <a:p>
            <a:pPr>
              <a:lnSpc>
                <a:spcPct val="100000"/>
              </a:lnSpc>
              <a:spcBef>
                <a:spcPts val="50"/>
              </a:spcBef>
            </a:pPr>
            <a:endParaRPr sz="2450" dirty="0">
              <a:latin typeface="Times New Roman"/>
              <a:cs typeface="Times New Roman"/>
            </a:endParaRPr>
          </a:p>
          <a:p>
            <a:pPr marL="12700" marR="2472690">
              <a:lnSpc>
                <a:spcPct val="140300"/>
              </a:lnSpc>
            </a:pPr>
            <a:r>
              <a:rPr sz="1200" dirty="0">
                <a:latin typeface="Times New Roman"/>
                <a:cs typeface="Times New Roman"/>
              </a:rPr>
              <a:t>Student </a:t>
            </a:r>
            <a:r>
              <a:rPr sz="1200" spc="-90" dirty="0" smtClean="0">
                <a:latin typeface="Times New Roman"/>
                <a:cs typeface="Times New Roman"/>
              </a:rPr>
              <a:t>Name</a:t>
            </a:r>
            <a:r>
              <a:rPr sz="1200" spc="-90" dirty="0" smtClean="0">
                <a:latin typeface="AoyagiKouzanFontT"/>
                <a:cs typeface="AoyagiKouzanFontT"/>
              </a:rPr>
              <a:t>：</a:t>
            </a:r>
            <a:r>
              <a:rPr sz="1200" dirty="0" smtClean="0">
                <a:latin typeface="Times New Roman"/>
                <a:cs typeface="Times New Roman"/>
              </a:rPr>
              <a:t> </a:t>
            </a:r>
            <a:r>
              <a:rPr sz="1200" dirty="0">
                <a:latin typeface="Times New Roman"/>
                <a:cs typeface="Times New Roman"/>
              </a:rPr>
              <a:t>Anwar</a:t>
            </a:r>
            <a:r>
              <a:rPr sz="1200" spc="-120" dirty="0">
                <a:latin typeface="Times New Roman"/>
                <a:cs typeface="Times New Roman"/>
              </a:rPr>
              <a:t> </a:t>
            </a:r>
            <a:r>
              <a:rPr sz="1200" dirty="0">
                <a:latin typeface="Times New Roman"/>
                <a:cs typeface="Times New Roman"/>
              </a:rPr>
              <a:t>Hossain  Project </a:t>
            </a:r>
            <a:r>
              <a:rPr sz="1200" spc="-60" dirty="0" err="1" smtClean="0">
                <a:latin typeface="Times New Roman"/>
                <a:cs typeface="Times New Roman"/>
              </a:rPr>
              <a:t>Title</a:t>
            </a:r>
            <a:r>
              <a:rPr sz="1200" spc="-60" dirty="0" err="1" smtClean="0">
                <a:latin typeface="AoyagiKouzanFontT"/>
                <a:cs typeface="AoyagiKouzanFontT"/>
              </a:rPr>
              <a:t>：</a:t>
            </a:r>
            <a:r>
              <a:rPr lang="en-US" sz="1200" b="1" spc="-60" dirty="0" smtClean="0">
                <a:latin typeface="Times New Roman"/>
                <a:cs typeface="Times New Roman"/>
              </a:rPr>
              <a:t>He &amp; She </a:t>
            </a:r>
            <a:r>
              <a:rPr lang="en-US" sz="1000" b="1" spc="-60" dirty="0" smtClean="0">
                <a:latin typeface="Times New Roman"/>
                <a:cs typeface="Times New Roman"/>
              </a:rPr>
              <a:t>Mart</a:t>
            </a:r>
            <a:endParaRPr lang="en-US" sz="1000" b="1" dirty="0" smtClean="0">
              <a:latin typeface="Times New Roman"/>
              <a:cs typeface="Times New Roman"/>
            </a:endParaRPr>
          </a:p>
          <a:p>
            <a:pPr marL="12700" marR="2472690">
              <a:lnSpc>
                <a:spcPct val="140300"/>
              </a:lnSpc>
            </a:pPr>
            <a:endParaRPr sz="1000" dirty="0">
              <a:latin typeface="Times New Roman"/>
              <a:cs typeface="Times New Roman"/>
            </a:endParaRPr>
          </a:p>
          <a:p>
            <a:pPr marL="12700" marR="5080">
              <a:lnSpc>
                <a:spcPct val="110200"/>
              </a:lnSpc>
            </a:pPr>
            <a:r>
              <a:rPr sz="1200" dirty="0">
                <a:latin typeface="Times New Roman"/>
                <a:cs typeface="Times New Roman"/>
              </a:rPr>
              <a:t>This is to certify that the thesis is submitted by the student named above </a:t>
            </a:r>
            <a:r>
              <a:rPr sz="1200">
                <a:latin typeface="Times New Roman"/>
                <a:cs typeface="Times New Roman"/>
              </a:rPr>
              <a:t>in </a:t>
            </a:r>
            <a:r>
              <a:rPr lang="en-US" sz="1200" dirty="0" smtClean="0">
                <a:latin typeface="Times New Roman"/>
                <a:cs typeface="Times New Roman"/>
              </a:rPr>
              <a:t>January</a:t>
            </a:r>
            <a:r>
              <a:rPr sz="1200" smtClean="0">
                <a:latin typeface="Times New Roman"/>
                <a:cs typeface="Times New Roman"/>
              </a:rPr>
              <a:t> </a:t>
            </a:r>
            <a:r>
              <a:rPr sz="1200" dirty="0" smtClean="0">
                <a:latin typeface="Times New Roman"/>
                <a:cs typeface="Times New Roman"/>
              </a:rPr>
              <a:t>202</a:t>
            </a:r>
            <a:r>
              <a:rPr lang="en-US" sz="1200" dirty="0" smtClean="0">
                <a:latin typeface="Times New Roman"/>
                <a:cs typeface="Times New Roman"/>
              </a:rPr>
              <a:t>2</a:t>
            </a:r>
            <a:r>
              <a:rPr sz="1200" dirty="0" smtClean="0">
                <a:latin typeface="Times New Roman"/>
                <a:cs typeface="Times New Roman"/>
              </a:rPr>
              <a:t>. </a:t>
            </a:r>
            <a:r>
              <a:rPr sz="1200" dirty="0">
                <a:latin typeface="Times New Roman"/>
                <a:cs typeface="Times New Roman"/>
              </a:rPr>
              <a:t>It is</a:t>
            </a:r>
            <a:r>
              <a:rPr sz="1200" spc="-100" dirty="0">
                <a:latin typeface="Times New Roman"/>
                <a:cs typeface="Times New Roman"/>
              </a:rPr>
              <a:t> </a:t>
            </a:r>
            <a:r>
              <a:rPr sz="1200" dirty="0">
                <a:latin typeface="Times New Roman"/>
                <a:cs typeface="Times New Roman"/>
              </a:rPr>
              <a:t>qualified  and approved by the following persons and</a:t>
            </a:r>
            <a:r>
              <a:rPr sz="1200" spc="-10" dirty="0">
                <a:latin typeface="Times New Roman"/>
                <a:cs typeface="Times New Roman"/>
              </a:rPr>
              <a:t> </a:t>
            </a:r>
            <a:r>
              <a:rPr sz="1200" dirty="0">
                <a:latin typeface="Times New Roman"/>
                <a:cs typeface="Times New Roman"/>
              </a:rPr>
              <a:t>committee.</a:t>
            </a:r>
          </a:p>
        </p:txBody>
      </p:sp>
      <p:sp>
        <p:nvSpPr>
          <p:cNvPr id="3" name="object 3"/>
          <p:cNvSpPr txBox="1"/>
          <p:nvPr/>
        </p:nvSpPr>
        <p:spPr>
          <a:xfrm>
            <a:off x="904875" y="3748191"/>
            <a:ext cx="2112645" cy="1033144"/>
          </a:xfrm>
          <a:prstGeom prst="rect">
            <a:avLst/>
          </a:prstGeom>
        </p:spPr>
        <p:txBody>
          <a:bodyPr vert="horz" wrap="square" lIns="0" tIns="31114" rIns="0" bIns="0" rtlCol="0">
            <a:spAutoFit/>
          </a:bodyPr>
          <a:lstStyle/>
          <a:p>
            <a:pPr marL="12700">
              <a:lnSpc>
                <a:spcPct val="100000"/>
              </a:lnSpc>
              <a:spcBef>
                <a:spcPts val="244"/>
              </a:spcBef>
            </a:pPr>
            <a:r>
              <a:rPr sz="1200" b="1" dirty="0">
                <a:latin typeface="Times New Roman"/>
                <a:cs typeface="Times New Roman"/>
              </a:rPr>
              <a:t>Head of the</a:t>
            </a:r>
            <a:r>
              <a:rPr sz="1200" b="1" spc="-15" dirty="0">
                <a:latin typeface="Times New Roman"/>
                <a:cs typeface="Times New Roman"/>
              </a:rPr>
              <a:t> </a:t>
            </a:r>
            <a:r>
              <a:rPr sz="1200" b="1" dirty="0">
                <a:latin typeface="Times New Roman"/>
                <a:cs typeface="Times New Roman"/>
              </a:rPr>
              <a:t>Dept.</a:t>
            </a:r>
            <a:endParaRPr sz="1200">
              <a:latin typeface="Times New Roman"/>
              <a:cs typeface="Times New Roman"/>
            </a:endParaRPr>
          </a:p>
          <a:p>
            <a:pPr marL="12700">
              <a:lnSpc>
                <a:spcPct val="100000"/>
              </a:lnSpc>
              <a:spcBef>
                <a:spcPts val="145"/>
              </a:spcBef>
            </a:pPr>
            <a:r>
              <a:rPr sz="1200" spc="-15" dirty="0">
                <a:latin typeface="Times New Roman"/>
                <a:cs typeface="Times New Roman"/>
              </a:rPr>
              <a:t>Tasnim</a:t>
            </a:r>
            <a:r>
              <a:rPr sz="1200" spc="-5" dirty="0">
                <a:latin typeface="Times New Roman"/>
                <a:cs typeface="Times New Roman"/>
              </a:rPr>
              <a:t> </a:t>
            </a:r>
            <a:r>
              <a:rPr sz="1200" dirty="0">
                <a:latin typeface="Times New Roman"/>
                <a:cs typeface="Times New Roman"/>
              </a:rPr>
              <a:t>Zahan</a:t>
            </a:r>
            <a:endParaRPr sz="1200">
              <a:latin typeface="Times New Roman"/>
              <a:cs typeface="Times New Roman"/>
            </a:endParaRPr>
          </a:p>
          <a:p>
            <a:pPr marL="12700" marR="402590">
              <a:lnSpc>
                <a:spcPct val="110100"/>
              </a:lnSpc>
            </a:pPr>
            <a:r>
              <a:rPr sz="1200" dirty="0">
                <a:latin typeface="Times New Roman"/>
                <a:cs typeface="Times New Roman"/>
              </a:rPr>
              <a:t>Assistant Professor &amp;</a:t>
            </a:r>
            <a:r>
              <a:rPr sz="1200" spc="-100" dirty="0">
                <a:latin typeface="Times New Roman"/>
                <a:cs typeface="Times New Roman"/>
              </a:rPr>
              <a:t> </a:t>
            </a:r>
            <a:r>
              <a:rPr sz="1200" dirty="0">
                <a:latin typeface="Times New Roman"/>
                <a:cs typeface="Times New Roman"/>
              </a:rPr>
              <a:t>Head  Department of</a:t>
            </a:r>
            <a:r>
              <a:rPr sz="1200" spc="-15" dirty="0">
                <a:latin typeface="Times New Roman"/>
                <a:cs typeface="Times New Roman"/>
              </a:rPr>
              <a:t> </a:t>
            </a:r>
            <a:r>
              <a:rPr sz="1200" dirty="0">
                <a:latin typeface="Times New Roman"/>
                <a:cs typeface="Times New Roman"/>
              </a:rPr>
              <a:t>CSE</a:t>
            </a:r>
            <a:endParaRPr sz="1200">
              <a:latin typeface="Times New Roman"/>
              <a:cs typeface="Times New Roman"/>
            </a:endParaRPr>
          </a:p>
          <a:p>
            <a:pPr marL="12700">
              <a:lnSpc>
                <a:spcPct val="100000"/>
              </a:lnSpc>
              <a:spcBef>
                <a:spcPts val="155"/>
              </a:spcBef>
            </a:pPr>
            <a:r>
              <a:rPr sz="1200" dirty="0">
                <a:latin typeface="Times New Roman"/>
                <a:cs typeface="Times New Roman"/>
              </a:rPr>
              <a:t>North East University</a:t>
            </a:r>
            <a:r>
              <a:rPr sz="1200" spc="-90" dirty="0">
                <a:latin typeface="Times New Roman"/>
                <a:cs typeface="Times New Roman"/>
              </a:rPr>
              <a:t> </a:t>
            </a:r>
            <a:r>
              <a:rPr sz="1200" dirty="0">
                <a:latin typeface="Times New Roman"/>
                <a:cs typeface="Times New Roman"/>
              </a:rPr>
              <a:t>Bangladesh</a:t>
            </a:r>
            <a:endParaRPr sz="1200">
              <a:latin typeface="Times New Roman"/>
              <a:cs typeface="Times New Roman"/>
            </a:endParaRPr>
          </a:p>
        </p:txBody>
      </p:sp>
      <p:sp>
        <p:nvSpPr>
          <p:cNvPr id="4" name="object 4"/>
          <p:cNvSpPr txBox="1"/>
          <p:nvPr/>
        </p:nvSpPr>
        <p:spPr>
          <a:xfrm>
            <a:off x="4562475" y="3748191"/>
            <a:ext cx="2112645" cy="1033144"/>
          </a:xfrm>
          <a:prstGeom prst="rect">
            <a:avLst/>
          </a:prstGeom>
        </p:spPr>
        <p:txBody>
          <a:bodyPr vert="horz" wrap="square" lIns="0" tIns="12700" rIns="0" bIns="0" rtlCol="0">
            <a:spAutoFit/>
          </a:bodyPr>
          <a:lstStyle/>
          <a:p>
            <a:pPr marL="12700" marR="1256665">
              <a:lnSpc>
                <a:spcPct val="110100"/>
              </a:lnSpc>
              <a:spcBef>
                <a:spcPts val="100"/>
              </a:spcBef>
            </a:pPr>
            <a:r>
              <a:rPr sz="1200" b="1" dirty="0">
                <a:latin typeface="Times New Roman"/>
                <a:cs typeface="Times New Roman"/>
              </a:rPr>
              <a:t>Supervisor  </a:t>
            </a:r>
            <a:r>
              <a:rPr sz="1200" dirty="0">
                <a:latin typeface="Times New Roman"/>
                <a:cs typeface="Times New Roman"/>
              </a:rPr>
              <a:t>Pranta</a:t>
            </a:r>
            <a:r>
              <a:rPr sz="1200" spc="-80" dirty="0">
                <a:latin typeface="Times New Roman"/>
                <a:cs typeface="Times New Roman"/>
              </a:rPr>
              <a:t> </a:t>
            </a:r>
            <a:r>
              <a:rPr sz="1200" dirty="0">
                <a:latin typeface="Times New Roman"/>
                <a:cs typeface="Times New Roman"/>
              </a:rPr>
              <a:t>Sarker  Lecturer</a:t>
            </a:r>
            <a:endParaRPr sz="1200">
              <a:latin typeface="Times New Roman"/>
              <a:cs typeface="Times New Roman"/>
            </a:endParaRPr>
          </a:p>
          <a:p>
            <a:pPr marL="12700">
              <a:lnSpc>
                <a:spcPct val="100000"/>
              </a:lnSpc>
              <a:spcBef>
                <a:spcPts val="145"/>
              </a:spcBef>
            </a:pPr>
            <a:r>
              <a:rPr sz="1200" dirty="0">
                <a:latin typeface="Times New Roman"/>
                <a:cs typeface="Times New Roman"/>
              </a:rPr>
              <a:t>Department of</a:t>
            </a:r>
            <a:r>
              <a:rPr sz="1200" spc="-10" dirty="0">
                <a:latin typeface="Times New Roman"/>
                <a:cs typeface="Times New Roman"/>
              </a:rPr>
              <a:t> </a:t>
            </a:r>
            <a:r>
              <a:rPr sz="1200" dirty="0">
                <a:latin typeface="Times New Roman"/>
                <a:cs typeface="Times New Roman"/>
              </a:rPr>
              <a:t>CSE</a:t>
            </a:r>
            <a:endParaRPr sz="1200">
              <a:latin typeface="Times New Roman"/>
              <a:cs typeface="Times New Roman"/>
            </a:endParaRPr>
          </a:p>
          <a:p>
            <a:pPr marL="12700">
              <a:lnSpc>
                <a:spcPct val="100000"/>
              </a:lnSpc>
              <a:spcBef>
                <a:spcPts val="155"/>
              </a:spcBef>
            </a:pPr>
            <a:r>
              <a:rPr sz="1200" dirty="0">
                <a:latin typeface="Times New Roman"/>
                <a:cs typeface="Times New Roman"/>
              </a:rPr>
              <a:t>North East University</a:t>
            </a:r>
            <a:r>
              <a:rPr sz="1200" spc="-90" dirty="0">
                <a:latin typeface="Times New Roman"/>
                <a:cs typeface="Times New Roman"/>
              </a:rPr>
              <a:t> </a:t>
            </a:r>
            <a:r>
              <a:rPr sz="1200" dirty="0">
                <a:latin typeface="Times New Roman"/>
                <a:cs typeface="Times New Roman"/>
              </a:rPr>
              <a:t>Bangladesh</a:t>
            </a:r>
            <a:endParaRPr sz="1200">
              <a:latin typeface="Times New Roman"/>
              <a:cs typeface="Times New Roman"/>
            </a:endParaRPr>
          </a:p>
        </p:txBody>
      </p:sp>
      <p:sp>
        <p:nvSpPr>
          <p:cNvPr id="5" name="object 5"/>
          <p:cNvSpPr/>
          <p:nvPr/>
        </p:nvSpPr>
        <p:spPr>
          <a:xfrm>
            <a:off x="708025" y="3541648"/>
            <a:ext cx="2476500" cy="9525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08500" y="3541648"/>
            <a:ext cx="2476500" cy="9525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223868"/>
            <a:ext cx="1202055"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6.15	</a:t>
            </a:r>
            <a:r>
              <a:rPr sz="1400" b="1" spc="-35" dirty="0">
                <a:latin typeface="Times New Roman"/>
                <a:cs typeface="Times New Roman"/>
              </a:rPr>
              <a:t>Todo</a:t>
            </a:r>
            <a:r>
              <a:rPr sz="1400" b="1" spc="-75" dirty="0">
                <a:latin typeface="Times New Roman"/>
                <a:cs typeface="Times New Roman"/>
              </a:rPr>
              <a:t> </a:t>
            </a:r>
            <a:r>
              <a:rPr sz="1400" b="1" spc="-5" dirty="0">
                <a:latin typeface="Times New Roman"/>
                <a:cs typeface="Times New Roman"/>
              </a:rPr>
              <a:t>List</a:t>
            </a:r>
            <a:endParaRPr sz="1400">
              <a:latin typeface="Times New Roman"/>
              <a:cs typeface="Times New Roman"/>
            </a:endParaRPr>
          </a:p>
        </p:txBody>
      </p:sp>
      <p:sp>
        <p:nvSpPr>
          <p:cNvPr id="3" name="object 3"/>
          <p:cNvSpPr txBox="1"/>
          <p:nvPr/>
        </p:nvSpPr>
        <p:spPr>
          <a:xfrm>
            <a:off x="381000" y="5599309"/>
            <a:ext cx="7157084" cy="704215"/>
          </a:xfrm>
          <a:prstGeom prst="rect">
            <a:avLst/>
          </a:prstGeom>
        </p:spPr>
        <p:txBody>
          <a:bodyPr vert="horz" wrap="square" lIns="0" tIns="12700" rIns="0" bIns="0" rtlCol="0">
            <a:spAutoFit/>
          </a:bodyPr>
          <a:lstStyle/>
          <a:p>
            <a:pPr marR="610235" algn="ctr">
              <a:lnSpc>
                <a:spcPct val="100000"/>
              </a:lnSpc>
              <a:spcBef>
                <a:spcPts val="100"/>
              </a:spcBef>
            </a:pPr>
            <a:r>
              <a:rPr sz="1100" spc="-5" dirty="0">
                <a:latin typeface="Times New Roman"/>
                <a:cs typeface="Times New Roman"/>
              </a:rPr>
              <a:t>Fig 6.15: </a:t>
            </a:r>
            <a:r>
              <a:rPr sz="1100" spc="-25" dirty="0">
                <a:latin typeface="Times New Roman"/>
                <a:cs typeface="Times New Roman"/>
              </a:rPr>
              <a:t>Todo</a:t>
            </a:r>
            <a:r>
              <a:rPr sz="1100" spc="-30" dirty="0">
                <a:latin typeface="Times New Roman"/>
                <a:cs typeface="Times New Roman"/>
              </a:rPr>
              <a:t> </a:t>
            </a:r>
            <a:r>
              <a:rPr sz="1100" spc="-5" dirty="0">
                <a:latin typeface="Times New Roman"/>
                <a:cs typeface="Times New Roman"/>
              </a:rPr>
              <a:t>list</a:t>
            </a:r>
            <a:endParaRPr sz="1100">
              <a:latin typeface="Times New Roman"/>
              <a:cs typeface="Times New Roman"/>
            </a:endParaRPr>
          </a:p>
          <a:p>
            <a:pPr>
              <a:lnSpc>
                <a:spcPct val="100000"/>
              </a:lnSpc>
              <a:spcBef>
                <a:spcPts val="30"/>
              </a:spcBef>
            </a:pPr>
            <a:endParaRPr sz="1100">
              <a:latin typeface="Times New Roman"/>
              <a:cs typeface="Times New Roman"/>
            </a:endParaRPr>
          </a:p>
          <a:p>
            <a:pPr marL="12700" marR="5080">
              <a:lnSpc>
                <a:spcPts val="1380"/>
              </a:lnSpc>
              <a:spcBef>
                <a:spcPts val="5"/>
              </a:spcBef>
            </a:pPr>
            <a:r>
              <a:rPr sz="1200" dirty="0">
                <a:latin typeface="Times New Roman"/>
                <a:cs typeface="Times New Roman"/>
              </a:rPr>
              <a:t>This is one of the most valuable features of our system. A user can add a problem to the todo list instead of solving</a:t>
            </a:r>
            <a:r>
              <a:rPr sz="1200" spc="-105" dirty="0">
                <a:latin typeface="Times New Roman"/>
                <a:cs typeface="Times New Roman"/>
              </a:rPr>
              <a:t> </a:t>
            </a:r>
            <a:r>
              <a:rPr sz="1200" dirty="0">
                <a:latin typeface="Times New Roman"/>
                <a:cs typeface="Times New Roman"/>
              </a:rPr>
              <a:t>it  and later can access the problem through the list</a:t>
            </a:r>
            <a:r>
              <a:rPr sz="1200" spc="-10" dirty="0">
                <a:latin typeface="Times New Roman"/>
                <a:cs typeface="Times New Roman"/>
              </a:rPr>
              <a:t> </a:t>
            </a:r>
            <a:r>
              <a:rPr sz="1200" spc="-15" dirty="0">
                <a:latin typeface="Times New Roman"/>
                <a:cs typeface="Times New Roman"/>
              </a:rPr>
              <a:t>easily.</a:t>
            </a:r>
            <a:endParaRPr sz="1200">
              <a:latin typeface="Times New Roman"/>
              <a:cs typeface="Times New Roman"/>
            </a:endParaRPr>
          </a:p>
        </p:txBody>
      </p:sp>
      <p:sp>
        <p:nvSpPr>
          <p:cNvPr id="4" name="object 4"/>
          <p:cNvSpPr/>
          <p:nvPr/>
        </p:nvSpPr>
        <p:spPr>
          <a:xfrm>
            <a:off x="412750" y="1793151"/>
            <a:ext cx="6905625" cy="3476625"/>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1327150"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6.16	Contact</a:t>
            </a:r>
            <a:r>
              <a:rPr sz="1400" b="1" spc="-70" dirty="0">
                <a:latin typeface="Times New Roman"/>
                <a:cs typeface="Times New Roman"/>
              </a:rPr>
              <a:t> </a:t>
            </a:r>
            <a:r>
              <a:rPr sz="1400" b="1" spc="-5" dirty="0">
                <a:latin typeface="Times New Roman"/>
                <a:cs typeface="Times New Roman"/>
              </a:rPr>
              <a:t>Us</a:t>
            </a:r>
            <a:endParaRPr sz="1400">
              <a:latin typeface="Times New Roman"/>
              <a:cs typeface="Times New Roman"/>
            </a:endParaRPr>
          </a:p>
        </p:txBody>
      </p:sp>
      <p:sp>
        <p:nvSpPr>
          <p:cNvPr id="3" name="object 3"/>
          <p:cNvSpPr txBox="1"/>
          <p:nvPr/>
        </p:nvSpPr>
        <p:spPr>
          <a:xfrm>
            <a:off x="381000" y="6165780"/>
            <a:ext cx="7072630" cy="704215"/>
          </a:xfrm>
          <a:prstGeom prst="rect">
            <a:avLst/>
          </a:prstGeom>
        </p:spPr>
        <p:txBody>
          <a:bodyPr vert="horz" wrap="square" lIns="0" tIns="12700" rIns="0" bIns="0" rtlCol="0">
            <a:spAutoFit/>
          </a:bodyPr>
          <a:lstStyle/>
          <a:p>
            <a:pPr marR="420370" algn="ctr">
              <a:lnSpc>
                <a:spcPct val="100000"/>
              </a:lnSpc>
              <a:spcBef>
                <a:spcPts val="100"/>
              </a:spcBef>
            </a:pPr>
            <a:r>
              <a:rPr sz="1100" spc="-5" dirty="0">
                <a:latin typeface="Times New Roman"/>
                <a:cs typeface="Times New Roman"/>
              </a:rPr>
              <a:t>Fig 6.16: Contact</a:t>
            </a:r>
            <a:r>
              <a:rPr sz="1100" spc="-10" dirty="0">
                <a:latin typeface="Times New Roman"/>
                <a:cs typeface="Times New Roman"/>
              </a:rPr>
              <a:t> </a:t>
            </a:r>
            <a:r>
              <a:rPr sz="1100" spc="-5" dirty="0">
                <a:latin typeface="Times New Roman"/>
                <a:cs typeface="Times New Roman"/>
              </a:rPr>
              <a:t>us</a:t>
            </a:r>
            <a:endParaRPr sz="1100">
              <a:latin typeface="Times New Roman"/>
              <a:cs typeface="Times New Roman"/>
            </a:endParaRPr>
          </a:p>
          <a:p>
            <a:pPr>
              <a:lnSpc>
                <a:spcPct val="100000"/>
              </a:lnSpc>
              <a:spcBef>
                <a:spcPts val="30"/>
              </a:spcBef>
            </a:pPr>
            <a:endParaRPr sz="1100">
              <a:latin typeface="Times New Roman"/>
              <a:cs typeface="Times New Roman"/>
            </a:endParaRPr>
          </a:p>
          <a:p>
            <a:pPr marL="12700" marR="5080">
              <a:lnSpc>
                <a:spcPts val="1380"/>
              </a:lnSpc>
              <a:spcBef>
                <a:spcPts val="5"/>
              </a:spcBef>
            </a:pPr>
            <a:r>
              <a:rPr sz="1200" dirty="0">
                <a:latin typeface="Times New Roman"/>
                <a:cs typeface="Times New Roman"/>
              </a:rPr>
              <a:t>Users can contact us through this mail system messaging. Instead of using the traditional mailing, it is easier for</a:t>
            </a:r>
            <a:r>
              <a:rPr sz="1200" spc="-100" dirty="0">
                <a:latin typeface="Times New Roman"/>
                <a:cs typeface="Times New Roman"/>
              </a:rPr>
              <a:t> </a:t>
            </a:r>
            <a:r>
              <a:rPr sz="1200" dirty="0">
                <a:latin typeface="Times New Roman"/>
                <a:cs typeface="Times New Roman"/>
              </a:rPr>
              <a:t>the  users to get in touch with</a:t>
            </a:r>
            <a:r>
              <a:rPr sz="1200" spc="-5" dirty="0">
                <a:latin typeface="Times New Roman"/>
                <a:cs typeface="Times New Roman"/>
              </a:rPr>
              <a:t> </a:t>
            </a:r>
            <a:r>
              <a:rPr sz="1200" dirty="0">
                <a:latin typeface="Times New Roman"/>
                <a:cs typeface="Times New Roman"/>
              </a:rPr>
              <a:t>us.</a:t>
            </a:r>
            <a:endParaRPr sz="1200">
              <a:latin typeface="Times New Roman"/>
              <a:cs typeface="Times New Roman"/>
            </a:endParaRPr>
          </a:p>
        </p:txBody>
      </p:sp>
      <p:sp>
        <p:nvSpPr>
          <p:cNvPr id="4" name="object 4"/>
          <p:cNvSpPr/>
          <p:nvPr/>
        </p:nvSpPr>
        <p:spPr>
          <a:xfrm>
            <a:off x="412750" y="1501076"/>
            <a:ext cx="6905625" cy="4495800"/>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048622"/>
            <a:ext cx="1198880" cy="238760"/>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1400" b="1" spc="-5" dirty="0">
                <a:latin typeface="Times New Roman"/>
                <a:cs typeface="Times New Roman"/>
              </a:rPr>
              <a:t>6.17	About</a:t>
            </a:r>
            <a:r>
              <a:rPr sz="1400" b="1" spc="-70" dirty="0">
                <a:latin typeface="Times New Roman"/>
                <a:cs typeface="Times New Roman"/>
              </a:rPr>
              <a:t> </a:t>
            </a:r>
            <a:r>
              <a:rPr sz="1400" b="1" spc="-5" dirty="0">
                <a:latin typeface="Times New Roman"/>
                <a:cs typeface="Times New Roman"/>
              </a:rPr>
              <a:t>Us</a:t>
            </a:r>
            <a:endParaRPr sz="1400">
              <a:latin typeface="Times New Roman"/>
              <a:cs typeface="Times New Roman"/>
            </a:endParaRPr>
          </a:p>
        </p:txBody>
      </p:sp>
      <p:sp>
        <p:nvSpPr>
          <p:cNvPr id="3" name="object 3"/>
          <p:cNvSpPr txBox="1"/>
          <p:nvPr/>
        </p:nvSpPr>
        <p:spPr>
          <a:xfrm>
            <a:off x="381000" y="7470730"/>
            <a:ext cx="6979920" cy="528955"/>
          </a:xfrm>
          <a:prstGeom prst="rect">
            <a:avLst/>
          </a:prstGeom>
        </p:spPr>
        <p:txBody>
          <a:bodyPr vert="horz" wrap="square" lIns="0" tIns="12700" rIns="0" bIns="0" rtlCol="0">
            <a:spAutoFit/>
          </a:bodyPr>
          <a:lstStyle/>
          <a:p>
            <a:pPr marR="490220" algn="ctr">
              <a:lnSpc>
                <a:spcPct val="100000"/>
              </a:lnSpc>
              <a:spcBef>
                <a:spcPts val="100"/>
              </a:spcBef>
            </a:pPr>
            <a:r>
              <a:rPr sz="1100" spc="-5" dirty="0">
                <a:latin typeface="Times New Roman"/>
                <a:cs typeface="Times New Roman"/>
              </a:rPr>
              <a:t>Fig 6.1: About</a:t>
            </a:r>
            <a:r>
              <a:rPr sz="1100" spc="-70" dirty="0">
                <a:latin typeface="Times New Roman"/>
                <a:cs typeface="Times New Roman"/>
              </a:rPr>
              <a:t> </a:t>
            </a:r>
            <a:r>
              <a:rPr sz="1100" spc="-5" dirty="0">
                <a:latin typeface="Times New Roman"/>
                <a:cs typeface="Times New Roman"/>
              </a:rPr>
              <a:t>us</a:t>
            </a:r>
            <a:endParaRPr sz="1100">
              <a:latin typeface="Times New Roman"/>
              <a:cs typeface="Times New Roman"/>
            </a:endParaRPr>
          </a:p>
          <a:p>
            <a:pPr>
              <a:lnSpc>
                <a:spcPct val="100000"/>
              </a:lnSpc>
              <a:spcBef>
                <a:spcPts val="50"/>
              </a:spcBef>
            </a:pPr>
            <a:endParaRPr sz="1000">
              <a:latin typeface="Times New Roman"/>
              <a:cs typeface="Times New Roman"/>
            </a:endParaRPr>
          </a:p>
          <a:p>
            <a:pPr marL="12700">
              <a:lnSpc>
                <a:spcPct val="100000"/>
              </a:lnSpc>
            </a:pPr>
            <a:r>
              <a:rPr sz="1200" dirty="0">
                <a:latin typeface="Times New Roman"/>
                <a:cs typeface="Times New Roman"/>
              </a:rPr>
              <a:t>This is our about us page containing the information of developers, the mission, and the motivation of our</a:t>
            </a:r>
            <a:r>
              <a:rPr sz="1200" spc="-100" dirty="0">
                <a:latin typeface="Times New Roman"/>
                <a:cs typeface="Times New Roman"/>
              </a:rPr>
              <a:t> </a:t>
            </a:r>
            <a:r>
              <a:rPr sz="1200" dirty="0">
                <a:latin typeface="Times New Roman"/>
                <a:cs typeface="Times New Roman"/>
              </a:rPr>
              <a:t>project.</a:t>
            </a:r>
            <a:endParaRPr sz="1200">
              <a:latin typeface="Times New Roman"/>
              <a:cs typeface="Times New Roman"/>
            </a:endParaRPr>
          </a:p>
        </p:txBody>
      </p:sp>
      <p:sp>
        <p:nvSpPr>
          <p:cNvPr id="4" name="object 4"/>
          <p:cNvSpPr/>
          <p:nvPr/>
        </p:nvSpPr>
        <p:spPr>
          <a:xfrm>
            <a:off x="412750" y="1501076"/>
            <a:ext cx="6905625" cy="580072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35</a:t>
            </a:r>
          </a:p>
        </p:txBody>
      </p:sp>
      <p:sp>
        <p:nvSpPr>
          <p:cNvPr id="2" name="object 2"/>
          <p:cNvSpPr txBox="1"/>
          <p:nvPr/>
        </p:nvSpPr>
        <p:spPr>
          <a:xfrm>
            <a:off x="838200" y="882927"/>
            <a:ext cx="6734175" cy="7018020"/>
          </a:xfrm>
          <a:prstGeom prst="rect">
            <a:avLst/>
          </a:prstGeom>
        </p:spPr>
        <p:txBody>
          <a:bodyPr vert="horz" wrap="square" lIns="0" tIns="12700" rIns="0" bIns="0" rtlCol="0">
            <a:spAutoFit/>
          </a:bodyPr>
          <a:lstStyle/>
          <a:p>
            <a:pPr marL="2184400">
              <a:lnSpc>
                <a:spcPct val="100000"/>
              </a:lnSpc>
              <a:spcBef>
                <a:spcPts val="100"/>
              </a:spcBef>
            </a:pPr>
            <a:r>
              <a:rPr sz="2000" b="1" spc="-5" dirty="0">
                <a:latin typeface="Times New Roman"/>
                <a:cs typeface="Times New Roman"/>
              </a:rPr>
              <a:t>Chapter</a:t>
            </a:r>
            <a:r>
              <a:rPr sz="2000" b="1" spc="-45" dirty="0">
                <a:latin typeface="Times New Roman"/>
                <a:cs typeface="Times New Roman"/>
              </a:rPr>
              <a:t> </a:t>
            </a:r>
            <a:r>
              <a:rPr sz="2000" b="1" dirty="0">
                <a:latin typeface="Times New Roman"/>
                <a:cs typeface="Times New Roman"/>
              </a:rPr>
              <a:t>7</a:t>
            </a:r>
            <a:endParaRPr sz="2000">
              <a:latin typeface="Times New Roman"/>
              <a:cs typeface="Times New Roman"/>
            </a:endParaRPr>
          </a:p>
          <a:p>
            <a:pPr>
              <a:lnSpc>
                <a:spcPct val="100000"/>
              </a:lnSpc>
              <a:spcBef>
                <a:spcPts val="5"/>
              </a:spcBef>
            </a:pPr>
            <a:endParaRPr sz="2650">
              <a:latin typeface="Times New Roman"/>
              <a:cs typeface="Times New Roman"/>
            </a:endParaRPr>
          </a:p>
          <a:p>
            <a:pPr marL="1955800">
              <a:lnSpc>
                <a:spcPct val="100000"/>
              </a:lnSpc>
            </a:pPr>
            <a:r>
              <a:rPr sz="1800" b="1" spc="-10" dirty="0">
                <a:latin typeface="Times New Roman"/>
                <a:cs typeface="Times New Roman"/>
              </a:rPr>
              <a:t>TOOLS</a:t>
            </a:r>
            <a:r>
              <a:rPr sz="1800" b="1" spc="-5" dirty="0">
                <a:latin typeface="Times New Roman"/>
                <a:cs typeface="Times New Roman"/>
              </a:rPr>
              <a:t> </a:t>
            </a:r>
            <a:r>
              <a:rPr sz="1800" b="1" dirty="0">
                <a:latin typeface="Times New Roman"/>
                <a:cs typeface="Times New Roman"/>
              </a:rPr>
              <a:t>USED</a:t>
            </a:r>
            <a:endParaRPr sz="1800">
              <a:latin typeface="Times New Roman"/>
              <a:cs typeface="Times New Roman"/>
            </a:endParaRPr>
          </a:p>
          <a:p>
            <a:pPr marL="389890" lvl="1" indent="-311150">
              <a:lnSpc>
                <a:spcPct val="100000"/>
              </a:lnSpc>
              <a:spcBef>
                <a:spcPts val="1590"/>
              </a:spcBef>
              <a:buAutoNum type="arabicPeriod"/>
              <a:tabLst>
                <a:tab pos="390525" algn="l"/>
              </a:tabLst>
            </a:pPr>
            <a:r>
              <a:rPr sz="1400" b="1" spc="-5" dirty="0">
                <a:latin typeface="Times New Roman"/>
                <a:cs typeface="Times New Roman"/>
              </a:rPr>
              <a:t>Overview</a:t>
            </a:r>
            <a:endParaRPr sz="1400">
              <a:latin typeface="Times New Roman"/>
              <a:cs typeface="Times New Roman"/>
            </a:endParaRPr>
          </a:p>
          <a:p>
            <a:pPr marL="469900">
              <a:lnSpc>
                <a:spcPts val="1655"/>
              </a:lnSpc>
              <a:spcBef>
                <a:spcPts val="1195"/>
              </a:spcBef>
            </a:pPr>
            <a:r>
              <a:rPr sz="1400" spc="-5" dirty="0">
                <a:latin typeface="Times New Roman"/>
                <a:cs typeface="Times New Roman"/>
              </a:rPr>
              <a:t>Hardware</a:t>
            </a:r>
            <a:endParaRPr sz="14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Laptop</a:t>
            </a:r>
            <a:endParaRPr sz="1200">
              <a:latin typeface="Times New Roman"/>
              <a:cs typeface="Times New Roman"/>
            </a:endParaRPr>
          </a:p>
          <a:p>
            <a:pPr marL="927100" lvl="2" indent="-228600">
              <a:lnSpc>
                <a:spcPts val="1415"/>
              </a:lnSpc>
              <a:buFont typeface="Arial"/>
              <a:buChar char="●"/>
              <a:tabLst>
                <a:tab pos="926465" algn="l"/>
                <a:tab pos="927100" algn="l"/>
              </a:tabLst>
            </a:pPr>
            <a:r>
              <a:rPr sz="1200" dirty="0">
                <a:latin typeface="Times New Roman"/>
                <a:cs typeface="Times New Roman"/>
              </a:rPr>
              <a:t>Smartphone</a:t>
            </a:r>
            <a:endParaRPr sz="1200">
              <a:latin typeface="Times New Roman"/>
              <a:cs typeface="Times New Roman"/>
            </a:endParaRPr>
          </a:p>
          <a:p>
            <a:pPr lvl="2">
              <a:lnSpc>
                <a:spcPct val="100000"/>
              </a:lnSpc>
              <a:spcBef>
                <a:spcPts val="40"/>
              </a:spcBef>
              <a:buFont typeface="Arial"/>
              <a:buChar char="●"/>
            </a:pPr>
            <a:endParaRPr sz="1100">
              <a:latin typeface="Times New Roman"/>
              <a:cs typeface="Times New Roman"/>
            </a:endParaRPr>
          </a:p>
          <a:p>
            <a:pPr marL="469900">
              <a:lnSpc>
                <a:spcPts val="1655"/>
              </a:lnSpc>
            </a:pPr>
            <a:r>
              <a:rPr sz="1400" spc="-5" dirty="0">
                <a:latin typeface="Times New Roman"/>
                <a:cs typeface="Times New Roman"/>
              </a:rPr>
              <a:t>Operating</a:t>
            </a:r>
            <a:r>
              <a:rPr sz="1400" spc="-10" dirty="0">
                <a:latin typeface="Times New Roman"/>
                <a:cs typeface="Times New Roman"/>
              </a:rPr>
              <a:t> </a:t>
            </a:r>
            <a:r>
              <a:rPr sz="1400" spc="-5" dirty="0">
                <a:latin typeface="Times New Roman"/>
                <a:cs typeface="Times New Roman"/>
              </a:rPr>
              <a:t>System</a:t>
            </a:r>
            <a:endParaRPr sz="14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Ubuntu</a:t>
            </a:r>
            <a:r>
              <a:rPr sz="1200" spc="-100" dirty="0">
                <a:latin typeface="Times New Roman"/>
                <a:cs typeface="Times New Roman"/>
              </a:rPr>
              <a:t> </a:t>
            </a:r>
            <a:r>
              <a:rPr sz="1200" dirty="0">
                <a:latin typeface="Times New Roman"/>
                <a:cs typeface="Times New Roman"/>
              </a:rPr>
              <a:t>20.04</a:t>
            </a:r>
            <a:endParaRPr sz="1200">
              <a:latin typeface="Times New Roman"/>
              <a:cs typeface="Times New Roman"/>
            </a:endParaRPr>
          </a:p>
          <a:p>
            <a:pPr marL="927100" lvl="2" indent="-228600">
              <a:lnSpc>
                <a:spcPts val="1415"/>
              </a:lnSpc>
              <a:buFont typeface="Arial"/>
              <a:buChar char="●"/>
              <a:tabLst>
                <a:tab pos="926465" algn="l"/>
                <a:tab pos="927100" algn="l"/>
              </a:tabLst>
            </a:pPr>
            <a:r>
              <a:rPr sz="1200" spc="-10" dirty="0">
                <a:latin typeface="Times New Roman"/>
                <a:cs typeface="Times New Roman"/>
              </a:rPr>
              <a:t>Windows</a:t>
            </a:r>
            <a:r>
              <a:rPr sz="1200" spc="-80" dirty="0">
                <a:latin typeface="Times New Roman"/>
                <a:cs typeface="Times New Roman"/>
              </a:rPr>
              <a:t> </a:t>
            </a:r>
            <a:r>
              <a:rPr sz="1200" dirty="0">
                <a:latin typeface="Times New Roman"/>
                <a:cs typeface="Times New Roman"/>
              </a:rPr>
              <a:t>10</a:t>
            </a:r>
            <a:endParaRPr sz="1200">
              <a:latin typeface="Times New Roman"/>
              <a:cs typeface="Times New Roman"/>
            </a:endParaRPr>
          </a:p>
          <a:p>
            <a:pPr lvl="2">
              <a:lnSpc>
                <a:spcPct val="100000"/>
              </a:lnSpc>
              <a:spcBef>
                <a:spcPts val="40"/>
              </a:spcBef>
              <a:buFont typeface="Arial"/>
              <a:buChar char="●"/>
            </a:pPr>
            <a:endParaRPr sz="1100">
              <a:latin typeface="Times New Roman"/>
              <a:cs typeface="Times New Roman"/>
            </a:endParaRPr>
          </a:p>
          <a:p>
            <a:pPr marL="469900">
              <a:lnSpc>
                <a:spcPts val="1655"/>
              </a:lnSpc>
            </a:pPr>
            <a:r>
              <a:rPr sz="1400" spc="-5" dirty="0">
                <a:latin typeface="Times New Roman"/>
                <a:cs typeface="Times New Roman"/>
              </a:rPr>
              <a:t>Software:</a:t>
            </a:r>
            <a:endParaRPr sz="1400">
              <a:latin typeface="Times New Roman"/>
              <a:cs typeface="Times New Roman"/>
            </a:endParaRPr>
          </a:p>
          <a:p>
            <a:pPr marL="927100" lvl="2" indent="-228600">
              <a:lnSpc>
                <a:spcPts val="1385"/>
              </a:lnSpc>
              <a:buFont typeface="Arial"/>
              <a:buChar char="●"/>
              <a:tabLst>
                <a:tab pos="926465" algn="l"/>
                <a:tab pos="927100" algn="l"/>
              </a:tabLst>
            </a:pPr>
            <a:r>
              <a:rPr sz="1200" spc="-15" dirty="0">
                <a:latin typeface="Times New Roman"/>
                <a:cs typeface="Times New Roman"/>
              </a:rPr>
              <a:t>Visual </a:t>
            </a:r>
            <a:r>
              <a:rPr sz="1200" dirty="0">
                <a:latin typeface="Times New Roman"/>
                <a:cs typeface="Times New Roman"/>
              </a:rPr>
              <a:t>Studio</a:t>
            </a:r>
            <a:r>
              <a:rPr sz="1200" spc="10" dirty="0">
                <a:latin typeface="Times New Roman"/>
                <a:cs typeface="Times New Roman"/>
              </a:rPr>
              <a:t> </a:t>
            </a:r>
            <a:r>
              <a:rPr sz="1200" dirty="0">
                <a:latin typeface="Times New Roman"/>
                <a:cs typeface="Times New Roman"/>
              </a:rPr>
              <a:t>Code</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Sublime</a:t>
            </a:r>
            <a:r>
              <a:rPr sz="1200" spc="-30" dirty="0">
                <a:latin typeface="Times New Roman"/>
                <a:cs typeface="Times New Roman"/>
              </a:rPr>
              <a:t> </a:t>
            </a:r>
            <a:r>
              <a:rPr sz="1200" spc="-25" dirty="0">
                <a:latin typeface="Times New Roman"/>
                <a:cs typeface="Times New Roman"/>
              </a:rPr>
              <a:t>Text</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Google</a:t>
            </a:r>
            <a:r>
              <a:rPr sz="1200" spc="-100" dirty="0">
                <a:latin typeface="Times New Roman"/>
                <a:cs typeface="Times New Roman"/>
              </a:rPr>
              <a:t> </a:t>
            </a:r>
            <a:r>
              <a:rPr sz="1200" dirty="0">
                <a:latin typeface="Times New Roman"/>
                <a:cs typeface="Times New Roman"/>
              </a:rPr>
              <a:t>Chrome</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Microsoft</a:t>
            </a:r>
            <a:r>
              <a:rPr sz="1200" spc="-100" dirty="0">
                <a:latin typeface="Times New Roman"/>
                <a:cs typeface="Times New Roman"/>
              </a:rPr>
              <a:t> </a:t>
            </a:r>
            <a:r>
              <a:rPr sz="1200" dirty="0">
                <a:latin typeface="Times New Roman"/>
                <a:cs typeface="Times New Roman"/>
              </a:rPr>
              <a:t>Edge</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LAMP(Ubuntu)</a:t>
            </a:r>
            <a:endParaRPr sz="1200">
              <a:latin typeface="Times New Roman"/>
              <a:cs typeface="Times New Roman"/>
            </a:endParaRPr>
          </a:p>
          <a:p>
            <a:pPr marL="927100" lvl="2" indent="-228600">
              <a:lnSpc>
                <a:spcPts val="1415"/>
              </a:lnSpc>
              <a:buFont typeface="Arial"/>
              <a:buChar char="●"/>
              <a:tabLst>
                <a:tab pos="926465" algn="l"/>
                <a:tab pos="927100" algn="l"/>
              </a:tabLst>
            </a:pPr>
            <a:r>
              <a:rPr sz="1200" spc="-5" dirty="0">
                <a:latin typeface="Times New Roman"/>
                <a:cs typeface="Times New Roman"/>
              </a:rPr>
              <a:t>XAMPP(Windows)</a:t>
            </a:r>
            <a:endParaRPr sz="1200">
              <a:latin typeface="Times New Roman"/>
              <a:cs typeface="Times New Roman"/>
            </a:endParaRPr>
          </a:p>
          <a:p>
            <a:pPr lvl="2">
              <a:lnSpc>
                <a:spcPct val="100000"/>
              </a:lnSpc>
              <a:spcBef>
                <a:spcPts val="40"/>
              </a:spcBef>
              <a:buFont typeface="Arial"/>
              <a:buChar char="●"/>
            </a:pPr>
            <a:endParaRPr sz="1100">
              <a:latin typeface="Times New Roman"/>
              <a:cs typeface="Times New Roman"/>
            </a:endParaRPr>
          </a:p>
          <a:p>
            <a:pPr marL="469900">
              <a:lnSpc>
                <a:spcPts val="1655"/>
              </a:lnSpc>
              <a:spcBef>
                <a:spcPts val="5"/>
              </a:spcBef>
            </a:pPr>
            <a:r>
              <a:rPr sz="1400" spc="-5" dirty="0">
                <a:latin typeface="Times New Roman"/>
                <a:cs typeface="Times New Roman"/>
              </a:rPr>
              <a:t>Language</a:t>
            </a:r>
            <a:endParaRPr sz="14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HTML</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CSS</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Javascript</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PHP</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Mysql</a:t>
            </a:r>
            <a:endParaRPr sz="1200">
              <a:latin typeface="Times New Roman"/>
              <a:cs typeface="Times New Roman"/>
            </a:endParaRPr>
          </a:p>
          <a:p>
            <a:pPr marL="927100" lvl="2" indent="-228600">
              <a:lnSpc>
                <a:spcPts val="1385"/>
              </a:lnSpc>
              <a:buFont typeface="Arial"/>
              <a:buChar char="●"/>
              <a:tabLst>
                <a:tab pos="926465" algn="l"/>
                <a:tab pos="927100" algn="l"/>
              </a:tabLst>
            </a:pPr>
            <a:r>
              <a:rPr sz="1200" dirty="0">
                <a:latin typeface="Times New Roman"/>
                <a:cs typeface="Times New Roman"/>
              </a:rPr>
              <a:t>C, C++, Java, and Python for testing</a:t>
            </a:r>
            <a:r>
              <a:rPr sz="1200" spc="-10" dirty="0">
                <a:latin typeface="Times New Roman"/>
                <a:cs typeface="Times New Roman"/>
              </a:rPr>
              <a:t> </a:t>
            </a:r>
            <a:r>
              <a:rPr sz="1200" dirty="0">
                <a:latin typeface="Times New Roman"/>
                <a:cs typeface="Times New Roman"/>
              </a:rPr>
              <a:t>purpose</a:t>
            </a:r>
            <a:endParaRPr sz="1200">
              <a:latin typeface="Times New Roman"/>
              <a:cs typeface="Times New Roman"/>
            </a:endParaRPr>
          </a:p>
          <a:p>
            <a:pPr marL="927100" lvl="2" indent="-228600">
              <a:lnSpc>
                <a:spcPts val="1415"/>
              </a:lnSpc>
              <a:buFont typeface="Arial"/>
              <a:buChar char="●"/>
              <a:tabLst>
                <a:tab pos="926465" algn="l"/>
                <a:tab pos="927100" algn="l"/>
              </a:tabLst>
            </a:pPr>
            <a:r>
              <a:rPr sz="1200" dirty="0">
                <a:latin typeface="Times New Roman"/>
                <a:cs typeface="Times New Roman"/>
              </a:rPr>
              <a:t>Bash</a:t>
            </a:r>
            <a:r>
              <a:rPr sz="1200" spc="-5" dirty="0">
                <a:latin typeface="Times New Roman"/>
                <a:cs typeface="Times New Roman"/>
              </a:rPr>
              <a:t> </a:t>
            </a:r>
            <a:r>
              <a:rPr sz="1200" dirty="0">
                <a:latin typeface="Times New Roman"/>
                <a:cs typeface="Times New Roman"/>
              </a:rPr>
              <a:t>Commands</a:t>
            </a:r>
            <a:endParaRPr sz="1200">
              <a:latin typeface="Times New Roman"/>
              <a:cs typeface="Times New Roman"/>
            </a:endParaRPr>
          </a:p>
          <a:p>
            <a:pPr lvl="2">
              <a:lnSpc>
                <a:spcPct val="100000"/>
              </a:lnSpc>
              <a:buFont typeface="Arial"/>
              <a:buChar char="●"/>
            </a:pPr>
            <a:endParaRPr sz="1300">
              <a:latin typeface="Times New Roman"/>
              <a:cs typeface="Times New Roman"/>
            </a:endParaRPr>
          </a:p>
          <a:p>
            <a:pPr lvl="2">
              <a:lnSpc>
                <a:spcPct val="100000"/>
              </a:lnSpc>
              <a:spcBef>
                <a:spcPts val="20"/>
              </a:spcBef>
              <a:buFont typeface="Arial"/>
              <a:buChar char="●"/>
            </a:pPr>
            <a:endParaRPr sz="1350">
              <a:latin typeface="Times New Roman"/>
              <a:cs typeface="Times New Roman"/>
            </a:endParaRPr>
          </a:p>
          <a:p>
            <a:pPr marL="389890" lvl="1" indent="-311150">
              <a:lnSpc>
                <a:spcPct val="100000"/>
              </a:lnSpc>
              <a:buAutoNum type="arabicPeriod" startAt="2"/>
              <a:tabLst>
                <a:tab pos="390525" algn="l"/>
              </a:tabLst>
            </a:pPr>
            <a:r>
              <a:rPr sz="1400" b="1" spc="-5" dirty="0">
                <a:latin typeface="Times New Roman"/>
                <a:cs typeface="Times New Roman"/>
              </a:rPr>
              <a:t>Compatibility</a:t>
            </a:r>
            <a:endParaRPr sz="1400">
              <a:latin typeface="Times New Roman"/>
              <a:cs typeface="Times New Roman"/>
            </a:endParaRPr>
          </a:p>
          <a:p>
            <a:pPr marL="12700" marR="5080" indent="457200">
              <a:lnSpc>
                <a:spcPts val="1380"/>
              </a:lnSpc>
              <a:spcBef>
                <a:spcPts val="1305"/>
              </a:spcBef>
            </a:pPr>
            <a:r>
              <a:rPr sz="1200" dirty="0">
                <a:latin typeface="Times New Roman"/>
                <a:cs typeface="Times New Roman"/>
              </a:rPr>
              <a:t>This application is compatible with all computers (Laptop / Desktop) which have Ram 2 GB, ROM</a:t>
            </a:r>
            <a:r>
              <a:rPr sz="1200" spc="-100" dirty="0">
                <a:latin typeface="Times New Roman"/>
                <a:cs typeface="Times New Roman"/>
              </a:rPr>
              <a:t> </a:t>
            </a:r>
            <a:r>
              <a:rPr sz="1200" dirty="0">
                <a:latin typeface="Times New Roman"/>
                <a:cs typeface="Times New Roman"/>
              </a:rPr>
              <a:t>32  GB or above, and all mobile or tablet devices with 768MB Ram, 2GB ROM or</a:t>
            </a:r>
            <a:r>
              <a:rPr sz="1200" spc="-30" dirty="0">
                <a:latin typeface="Times New Roman"/>
                <a:cs typeface="Times New Roman"/>
              </a:rPr>
              <a:t> </a:t>
            </a:r>
            <a:r>
              <a:rPr sz="1200" dirty="0">
                <a:latin typeface="Times New Roman"/>
                <a:cs typeface="Times New Roman"/>
              </a:rPr>
              <a:t>above.</a:t>
            </a:r>
            <a:endParaRPr sz="120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36</a:t>
            </a:r>
          </a:p>
        </p:txBody>
      </p:sp>
      <p:sp>
        <p:nvSpPr>
          <p:cNvPr id="2" name="object 2"/>
          <p:cNvSpPr txBox="1"/>
          <p:nvPr/>
        </p:nvSpPr>
        <p:spPr>
          <a:xfrm>
            <a:off x="2803426" y="687518"/>
            <a:ext cx="1894839" cy="883285"/>
          </a:xfrm>
          <a:prstGeom prst="rect">
            <a:avLst/>
          </a:prstGeom>
        </p:spPr>
        <p:txBody>
          <a:bodyPr vert="horz" wrap="square" lIns="0" tIns="158750" rIns="0" bIns="0" rtlCol="0">
            <a:spAutoFit/>
          </a:bodyPr>
          <a:lstStyle/>
          <a:p>
            <a:pPr marL="333375">
              <a:lnSpc>
                <a:spcPct val="100000"/>
              </a:lnSpc>
              <a:spcBef>
                <a:spcPts val="1250"/>
              </a:spcBef>
            </a:pPr>
            <a:r>
              <a:rPr sz="2000" b="1" spc="-5" dirty="0">
                <a:latin typeface="Times New Roman"/>
                <a:cs typeface="Times New Roman"/>
              </a:rPr>
              <a:t>Chapter</a:t>
            </a:r>
            <a:r>
              <a:rPr sz="2000" b="1" spc="-55" dirty="0">
                <a:latin typeface="Times New Roman"/>
                <a:cs typeface="Times New Roman"/>
              </a:rPr>
              <a:t> </a:t>
            </a:r>
            <a:r>
              <a:rPr sz="2000" b="1" dirty="0">
                <a:latin typeface="Times New Roman"/>
                <a:cs typeface="Times New Roman"/>
              </a:rPr>
              <a:t>8</a:t>
            </a:r>
            <a:endParaRPr sz="2000">
              <a:latin typeface="Times New Roman"/>
              <a:cs typeface="Times New Roman"/>
            </a:endParaRPr>
          </a:p>
          <a:p>
            <a:pPr marL="12700">
              <a:lnSpc>
                <a:spcPct val="100000"/>
              </a:lnSpc>
              <a:spcBef>
                <a:spcPts val="1040"/>
              </a:spcBef>
            </a:pPr>
            <a:r>
              <a:rPr sz="1800" b="1" dirty="0">
                <a:latin typeface="Times New Roman"/>
                <a:cs typeface="Times New Roman"/>
              </a:rPr>
              <a:t>FUTURE</a:t>
            </a:r>
            <a:r>
              <a:rPr sz="1800" b="1" spc="-114" dirty="0">
                <a:latin typeface="Times New Roman"/>
                <a:cs typeface="Times New Roman"/>
              </a:rPr>
              <a:t> </a:t>
            </a:r>
            <a:r>
              <a:rPr sz="1800" b="1" dirty="0">
                <a:latin typeface="Times New Roman"/>
                <a:cs typeface="Times New Roman"/>
              </a:rPr>
              <a:t>WORKS</a:t>
            </a:r>
            <a:endParaRPr sz="1800">
              <a:latin typeface="Times New Roman"/>
              <a:cs typeface="Times New Roman"/>
            </a:endParaRPr>
          </a:p>
        </p:txBody>
      </p:sp>
      <p:sp>
        <p:nvSpPr>
          <p:cNvPr id="3" name="object 3"/>
          <p:cNvSpPr txBox="1"/>
          <p:nvPr/>
        </p:nvSpPr>
        <p:spPr>
          <a:xfrm>
            <a:off x="1066800" y="2097681"/>
            <a:ext cx="3728720" cy="1609090"/>
          </a:xfrm>
          <a:prstGeom prst="rect">
            <a:avLst/>
          </a:prstGeom>
        </p:spPr>
        <p:txBody>
          <a:bodyPr vert="horz" wrap="square" lIns="0" tIns="93345" rIns="0" bIns="0" rtlCol="0">
            <a:spAutoFit/>
          </a:bodyPr>
          <a:lstStyle/>
          <a:p>
            <a:pPr marL="241300" indent="-228600">
              <a:lnSpc>
                <a:spcPct val="100000"/>
              </a:lnSpc>
              <a:spcBef>
                <a:spcPts val="735"/>
              </a:spcBef>
              <a:buFont typeface="Arial"/>
              <a:buChar char="●"/>
              <a:tabLst>
                <a:tab pos="240665" algn="l"/>
                <a:tab pos="241300" algn="l"/>
              </a:tabLst>
            </a:pPr>
            <a:r>
              <a:rPr sz="1200" dirty="0">
                <a:latin typeface="Times New Roman"/>
                <a:cs typeface="Times New Roman"/>
              </a:rPr>
              <a:t>Completing the back</a:t>
            </a:r>
            <a:r>
              <a:rPr sz="1200" spc="-10" dirty="0">
                <a:latin typeface="Times New Roman"/>
                <a:cs typeface="Times New Roman"/>
              </a:rPr>
              <a:t> </a:t>
            </a:r>
            <a:r>
              <a:rPr sz="1200" dirty="0">
                <a:latin typeface="Times New Roman"/>
                <a:cs typeface="Times New Roman"/>
              </a:rPr>
              <a:t>end.</a:t>
            </a:r>
            <a:endParaRPr sz="1200">
              <a:latin typeface="Times New Roman"/>
              <a:cs typeface="Times New Roman"/>
            </a:endParaRPr>
          </a:p>
          <a:p>
            <a:pPr marL="241300" indent="-228600">
              <a:lnSpc>
                <a:spcPct val="100000"/>
              </a:lnSpc>
              <a:spcBef>
                <a:spcPts val="640"/>
              </a:spcBef>
              <a:buFont typeface="Arial"/>
              <a:buChar char="●"/>
              <a:tabLst>
                <a:tab pos="240665" algn="l"/>
                <a:tab pos="241300" algn="l"/>
              </a:tabLst>
            </a:pPr>
            <a:r>
              <a:rPr sz="1200" dirty="0">
                <a:latin typeface="Times New Roman"/>
                <a:cs typeface="Times New Roman"/>
              </a:rPr>
              <a:t>Implementing the Compiler</a:t>
            </a:r>
            <a:r>
              <a:rPr sz="1200" spc="-80" dirty="0">
                <a:latin typeface="Times New Roman"/>
                <a:cs typeface="Times New Roman"/>
              </a:rPr>
              <a:t> </a:t>
            </a:r>
            <a:r>
              <a:rPr sz="1200" dirty="0">
                <a:latin typeface="Times New Roman"/>
                <a:cs typeface="Times New Roman"/>
              </a:rPr>
              <a:t>API.</a:t>
            </a:r>
            <a:endParaRPr sz="1200">
              <a:latin typeface="Times New Roman"/>
              <a:cs typeface="Times New Roman"/>
            </a:endParaRPr>
          </a:p>
          <a:p>
            <a:pPr marL="241300" indent="-228600">
              <a:lnSpc>
                <a:spcPct val="100000"/>
              </a:lnSpc>
              <a:spcBef>
                <a:spcPts val="635"/>
              </a:spcBef>
              <a:buFont typeface="Arial"/>
              <a:buChar char="●"/>
              <a:tabLst>
                <a:tab pos="240665" algn="l"/>
                <a:tab pos="241300" algn="l"/>
              </a:tabLst>
            </a:pPr>
            <a:r>
              <a:rPr sz="1200" dirty="0">
                <a:latin typeface="Times New Roman"/>
                <a:cs typeface="Times New Roman"/>
              </a:rPr>
              <a:t>Updating the front-end design according to the back</a:t>
            </a:r>
            <a:r>
              <a:rPr sz="1200" spc="-100" dirty="0">
                <a:latin typeface="Times New Roman"/>
                <a:cs typeface="Times New Roman"/>
              </a:rPr>
              <a:t> </a:t>
            </a:r>
            <a:r>
              <a:rPr sz="1200" dirty="0">
                <a:latin typeface="Times New Roman"/>
                <a:cs typeface="Times New Roman"/>
              </a:rPr>
              <a:t>end.</a:t>
            </a:r>
            <a:endParaRPr sz="1200">
              <a:latin typeface="Times New Roman"/>
              <a:cs typeface="Times New Roman"/>
            </a:endParaRPr>
          </a:p>
          <a:p>
            <a:pPr marL="241300" indent="-228600">
              <a:lnSpc>
                <a:spcPct val="100000"/>
              </a:lnSpc>
              <a:spcBef>
                <a:spcPts val="640"/>
              </a:spcBef>
              <a:buFont typeface="Arial"/>
              <a:buChar char="●"/>
              <a:tabLst>
                <a:tab pos="240665" algn="l"/>
                <a:tab pos="241300" algn="l"/>
              </a:tabLst>
            </a:pPr>
            <a:r>
              <a:rPr sz="1200" dirty="0">
                <a:latin typeface="Times New Roman"/>
                <a:cs typeface="Times New Roman"/>
              </a:rPr>
              <a:t>Updating the database entity attributes if</a:t>
            </a:r>
            <a:r>
              <a:rPr sz="1200" spc="-35" dirty="0">
                <a:latin typeface="Times New Roman"/>
                <a:cs typeface="Times New Roman"/>
              </a:rPr>
              <a:t> </a:t>
            </a:r>
            <a:r>
              <a:rPr sz="1200" dirty="0">
                <a:latin typeface="Times New Roman"/>
                <a:cs typeface="Times New Roman"/>
              </a:rPr>
              <a:t>needed.</a:t>
            </a:r>
            <a:endParaRPr sz="1200">
              <a:latin typeface="Times New Roman"/>
              <a:cs typeface="Times New Roman"/>
            </a:endParaRPr>
          </a:p>
          <a:p>
            <a:pPr marL="241300" indent="-228600">
              <a:lnSpc>
                <a:spcPct val="100000"/>
              </a:lnSpc>
              <a:spcBef>
                <a:spcPts val="635"/>
              </a:spcBef>
              <a:buFont typeface="Arial"/>
              <a:buChar char="●"/>
              <a:tabLst>
                <a:tab pos="240665" algn="l"/>
                <a:tab pos="241300" algn="l"/>
              </a:tabLst>
            </a:pPr>
            <a:r>
              <a:rPr sz="1200" dirty="0">
                <a:latin typeface="Times New Roman"/>
                <a:cs typeface="Times New Roman"/>
              </a:rPr>
              <a:t>Making the user interface more</a:t>
            </a:r>
            <a:r>
              <a:rPr sz="1200" spc="-20" dirty="0">
                <a:latin typeface="Times New Roman"/>
                <a:cs typeface="Times New Roman"/>
              </a:rPr>
              <a:t> </a:t>
            </a:r>
            <a:r>
              <a:rPr sz="1200" dirty="0">
                <a:latin typeface="Times New Roman"/>
                <a:cs typeface="Times New Roman"/>
              </a:rPr>
              <a:t>interactive.</a:t>
            </a:r>
            <a:endParaRPr sz="1200">
              <a:latin typeface="Times New Roman"/>
              <a:cs typeface="Times New Roman"/>
            </a:endParaRPr>
          </a:p>
          <a:p>
            <a:pPr marL="241300" indent="-228600">
              <a:lnSpc>
                <a:spcPct val="100000"/>
              </a:lnSpc>
              <a:spcBef>
                <a:spcPts val="640"/>
              </a:spcBef>
              <a:buFont typeface="Arial"/>
              <a:buChar char="●"/>
              <a:tabLst>
                <a:tab pos="240665" algn="l"/>
                <a:tab pos="241300" algn="l"/>
              </a:tabLst>
            </a:pPr>
            <a:r>
              <a:rPr sz="1200" dirty="0">
                <a:latin typeface="Times New Roman"/>
                <a:cs typeface="Times New Roman"/>
              </a:rPr>
              <a:t>Ensuring the system is</a:t>
            </a:r>
            <a:r>
              <a:rPr sz="1200" spc="-10" dirty="0">
                <a:latin typeface="Times New Roman"/>
                <a:cs typeface="Times New Roman"/>
              </a:rPr>
              <a:t> </a:t>
            </a:r>
            <a:r>
              <a:rPr sz="1200" spc="-5" dirty="0">
                <a:latin typeface="Times New Roman"/>
                <a:cs typeface="Times New Roman"/>
              </a:rPr>
              <a:t>error-free.</a:t>
            </a:r>
            <a:endParaRPr sz="1200">
              <a:latin typeface="Times New Roman"/>
              <a:cs typeface="Times New Roma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37</a:t>
            </a:r>
          </a:p>
        </p:txBody>
      </p:sp>
      <p:sp>
        <p:nvSpPr>
          <p:cNvPr id="2" name="object 2"/>
          <p:cNvSpPr txBox="1"/>
          <p:nvPr/>
        </p:nvSpPr>
        <p:spPr>
          <a:xfrm>
            <a:off x="2965332" y="687518"/>
            <a:ext cx="1575435" cy="883285"/>
          </a:xfrm>
          <a:prstGeom prst="rect">
            <a:avLst/>
          </a:prstGeom>
        </p:spPr>
        <p:txBody>
          <a:bodyPr vert="horz" wrap="square" lIns="0" tIns="158750" rIns="0" bIns="0" rtlCol="0">
            <a:spAutoFit/>
          </a:bodyPr>
          <a:lstStyle/>
          <a:p>
            <a:pPr marR="44450" algn="ctr">
              <a:lnSpc>
                <a:spcPct val="100000"/>
              </a:lnSpc>
              <a:spcBef>
                <a:spcPts val="1250"/>
              </a:spcBef>
            </a:pPr>
            <a:r>
              <a:rPr sz="2000" b="1" spc="-5" dirty="0">
                <a:latin typeface="Times New Roman"/>
                <a:cs typeface="Times New Roman"/>
              </a:rPr>
              <a:t>Chapter</a:t>
            </a:r>
            <a:r>
              <a:rPr sz="2000" b="1" spc="-60" dirty="0">
                <a:latin typeface="Times New Roman"/>
                <a:cs typeface="Times New Roman"/>
              </a:rPr>
              <a:t> </a:t>
            </a:r>
            <a:r>
              <a:rPr sz="2000" b="1" dirty="0">
                <a:latin typeface="Times New Roman"/>
                <a:cs typeface="Times New Roman"/>
              </a:rPr>
              <a:t>9</a:t>
            </a:r>
            <a:endParaRPr sz="2000">
              <a:latin typeface="Times New Roman"/>
              <a:cs typeface="Times New Roman"/>
            </a:endParaRPr>
          </a:p>
          <a:p>
            <a:pPr algn="ctr">
              <a:lnSpc>
                <a:spcPct val="100000"/>
              </a:lnSpc>
              <a:spcBef>
                <a:spcPts val="1040"/>
              </a:spcBef>
            </a:pPr>
            <a:r>
              <a:rPr sz="1800" b="1" dirty="0">
                <a:latin typeface="Times New Roman"/>
                <a:cs typeface="Times New Roman"/>
              </a:rPr>
              <a:t>CONCLUSION</a:t>
            </a:r>
            <a:endParaRPr sz="1800">
              <a:latin typeface="Times New Roman"/>
              <a:cs typeface="Times New Roman"/>
            </a:endParaRPr>
          </a:p>
        </p:txBody>
      </p:sp>
      <p:sp>
        <p:nvSpPr>
          <p:cNvPr id="3" name="object 3"/>
          <p:cNvSpPr txBox="1"/>
          <p:nvPr/>
        </p:nvSpPr>
        <p:spPr>
          <a:xfrm>
            <a:off x="904875" y="2032624"/>
            <a:ext cx="6139180" cy="1865630"/>
          </a:xfrm>
          <a:prstGeom prst="rect">
            <a:avLst/>
          </a:prstGeom>
        </p:spPr>
        <p:txBody>
          <a:bodyPr vert="horz" wrap="square" lIns="0" tIns="12700" rIns="0" bIns="0" rtlCol="0">
            <a:spAutoFit/>
          </a:bodyPr>
          <a:lstStyle/>
          <a:p>
            <a:pPr marL="12700" marR="5080" algn="just">
              <a:lnSpc>
                <a:spcPct val="143700"/>
              </a:lnSpc>
              <a:spcBef>
                <a:spcPts val="100"/>
              </a:spcBef>
            </a:pPr>
            <a:r>
              <a:rPr sz="1200" dirty="0">
                <a:latin typeface="Times New Roman"/>
                <a:cs typeface="Times New Roman"/>
              </a:rPr>
              <a:t>This is a web application developed for the enthusiast competitive programmer who is passionate  about learning, practicing programming problems, and also eager to arrange contests, set problems  for others. Users can also request to set a problem or to publish a tutorial. The update section is a  very useful feature through which users are regularly up to date with the latest news,  announcements.</a:t>
            </a:r>
            <a:endParaRPr sz="1200">
              <a:latin typeface="Times New Roman"/>
              <a:cs typeface="Times New Roman"/>
            </a:endParaRPr>
          </a:p>
          <a:p>
            <a:pPr>
              <a:lnSpc>
                <a:spcPct val="100000"/>
              </a:lnSpc>
            </a:pPr>
            <a:endParaRPr sz="1300">
              <a:latin typeface="Times New Roman"/>
              <a:cs typeface="Times New Roman"/>
            </a:endParaRPr>
          </a:p>
          <a:p>
            <a:pPr>
              <a:lnSpc>
                <a:spcPct val="100000"/>
              </a:lnSpc>
              <a:spcBef>
                <a:spcPts val="55"/>
              </a:spcBef>
            </a:pPr>
            <a:endParaRPr sz="1000">
              <a:latin typeface="Times New Roman"/>
              <a:cs typeface="Times New Roman"/>
            </a:endParaRPr>
          </a:p>
          <a:p>
            <a:pPr marL="403225">
              <a:lnSpc>
                <a:spcPct val="100000"/>
              </a:lnSpc>
            </a:pPr>
            <a:r>
              <a:rPr sz="1200" spc="-50" dirty="0">
                <a:latin typeface="Times New Roman"/>
                <a:cs typeface="Times New Roman"/>
              </a:rPr>
              <a:t>We </a:t>
            </a:r>
            <a:r>
              <a:rPr sz="1200" dirty="0">
                <a:latin typeface="Times New Roman"/>
                <a:cs typeface="Times New Roman"/>
              </a:rPr>
              <a:t>hope, we can complete the full project implementing all the features with the back</a:t>
            </a:r>
            <a:r>
              <a:rPr sz="1200" spc="-25" dirty="0">
                <a:latin typeface="Times New Roman"/>
                <a:cs typeface="Times New Roman"/>
              </a:rPr>
              <a:t> </a:t>
            </a:r>
            <a:r>
              <a:rPr sz="1200" dirty="0">
                <a:latin typeface="Times New Roman"/>
                <a:cs typeface="Times New Roman"/>
              </a:rPr>
              <a:t>end.</a:t>
            </a:r>
            <a:endParaRPr sz="1200">
              <a:latin typeface="Times New Roman"/>
              <a:cs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sldNum" sz="quarter" idx="7"/>
          </p:nvPr>
        </p:nvSpPr>
        <p:spPr>
          <a:prstGeom prst="rect">
            <a:avLst/>
          </a:prstGeom>
        </p:spPr>
        <p:txBody>
          <a:bodyPr vert="horz" wrap="square" lIns="0" tIns="57150" rIns="0" bIns="0" rtlCol="0">
            <a:spAutoFit/>
          </a:bodyPr>
          <a:lstStyle/>
          <a:p>
            <a:pPr marL="38100">
              <a:lnSpc>
                <a:spcPct val="100000"/>
              </a:lnSpc>
              <a:spcBef>
                <a:spcPts val="450"/>
              </a:spcBef>
            </a:pPr>
            <a:r>
              <a:rPr dirty="0"/>
              <a:t>38</a:t>
            </a:r>
          </a:p>
        </p:txBody>
      </p:sp>
      <p:sp>
        <p:nvSpPr>
          <p:cNvPr id="2" name="object 2"/>
          <p:cNvSpPr txBox="1"/>
          <p:nvPr/>
        </p:nvSpPr>
        <p:spPr>
          <a:xfrm>
            <a:off x="838200" y="834032"/>
            <a:ext cx="1732914"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a:cs typeface="Times New Roman"/>
              </a:rPr>
              <a:t>REFERENCES</a:t>
            </a:r>
            <a:endParaRPr sz="2000">
              <a:latin typeface="Times New Roman"/>
              <a:cs typeface="Times New Roman"/>
            </a:endParaRPr>
          </a:p>
        </p:txBody>
      </p:sp>
      <p:sp>
        <p:nvSpPr>
          <p:cNvPr id="3" name="object 3"/>
          <p:cNvSpPr txBox="1"/>
          <p:nvPr/>
        </p:nvSpPr>
        <p:spPr>
          <a:xfrm>
            <a:off x="1295400" y="1790651"/>
            <a:ext cx="3429000" cy="3362960"/>
          </a:xfrm>
          <a:prstGeom prst="rect">
            <a:avLst/>
          </a:prstGeom>
        </p:spPr>
        <p:txBody>
          <a:bodyPr vert="horz" wrap="square" lIns="0" tIns="12700" rIns="0" bIns="0" rtlCol="0">
            <a:spAutoFit/>
          </a:bodyPr>
          <a:lstStyle/>
          <a:p>
            <a:pPr marL="224154" indent="-212090">
              <a:lnSpc>
                <a:spcPct val="100000"/>
              </a:lnSpc>
              <a:spcBef>
                <a:spcPts val="100"/>
              </a:spcBef>
              <a:buClr>
                <a:srgbClr val="000000"/>
              </a:buClr>
              <a:buSzPct val="91666"/>
              <a:buAutoNum type="arabicPlain"/>
              <a:tabLst>
                <a:tab pos="224790" algn="l"/>
              </a:tabLst>
            </a:pPr>
            <a:r>
              <a:rPr sz="1200" u="sng" dirty="0">
                <a:solidFill>
                  <a:srgbClr val="1154CC"/>
                </a:solidFill>
                <a:uFill>
                  <a:solidFill>
                    <a:srgbClr val="1154CC"/>
                  </a:solidFill>
                </a:uFill>
                <a:latin typeface="Times New Roman"/>
                <a:cs typeface="Times New Roman"/>
                <a:hlinkClick r:id="rId2"/>
              </a:rPr>
              <a:t>https://codeforces.com</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3"/>
              </a:rPr>
              <a:t>h</a:t>
            </a:r>
            <a:r>
              <a:rPr sz="1200" spc="310" dirty="0">
                <a:solidFill>
                  <a:srgbClr val="1154CC"/>
                </a:solidFill>
                <a:latin typeface="Times New Roman"/>
                <a:cs typeface="Times New Roman"/>
                <a:hlinkClick r:id="rId3"/>
              </a:rPr>
              <a:t> </a:t>
            </a:r>
            <a:r>
              <a:rPr sz="1200" u="sng" dirty="0">
                <a:solidFill>
                  <a:srgbClr val="1154CC"/>
                </a:solidFill>
                <a:uFill>
                  <a:solidFill>
                    <a:srgbClr val="1154CC"/>
                  </a:solidFill>
                </a:uFill>
                <a:latin typeface="Times New Roman"/>
                <a:cs typeface="Times New Roman"/>
                <a:hlinkClick r:id="rId3"/>
              </a:rPr>
              <a:t>ttps://vjudge.net</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4"/>
              </a:rPr>
              <a:t>h</a:t>
            </a:r>
            <a:r>
              <a:rPr sz="1200" spc="310" dirty="0">
                <a:solidFill>
                  <a:srgbClr val="1154CC"/>
                </a:solidFill>
                <a:latin typeface="Times New Roman"/>
                <a:cs typeface="Times New Roman"/>
                <a:hlinkClick r:id="rId4"/>
              </a:rPr>
              <a:t> </a:t>
            </a:r>
            <a:r>
              <a:rPr sz="1200" u="sng" spc="-5" dirty="0">
                <a:solidFill>
                  <a:srgbClr val="1154CC"/>
                </a:solidFill>
                <a:uFill>
                  <a:solidFill>
                    <a:srgbClr val="1154CC"/>
                  </a:solidFill>
                </a:uFill>
                <a:latin typeface="Times New Roman"/>
                <a:cs typeface="Times New Roman"/>
                <a:hlinkClick r:id="rId4"/>
              </a:rPr>
              <a:t>ttps://www.stopstalk.com</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5"/>
              </a:rPr>
              <a:t>h</a:t>
            </a:r>
            <a:r>
              <a:rPr sz="1200" spc="310" dirty="0">
                <a:solidFill>
                  <a:srgbClr val="1154CC"/>
                </a:solidFill>
                <a:latin typeface="Times New Roman"/>
                <a:cs typeface="Times New Roman"/>
                <a:hlinkClick r:id="rId5"/>
              </a:rPr>
              <a:t> </a:t>
            </a:r>
            <a:r>
              <a:rPr sz="1200" u="sng" dirty="0">
                <a:solidFill>
                  <a:srgbClr val="1154CC"/>
                </a:solidFill>
                <a:uFill>
                  <a:solidFill>
                    <a:srgbClr val="1154CC"/>
                  </a:solidFill>
                </a:uFill>
                <a:latin typeface="Times New Roman"/>
                <a:cs typeface="Times New Roman"/>
                <a:hlinkClick r:id="rId5"/>
              </a:rPr>
              <a:t>ttp://cp-algorithms.com</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6"/>
              </a:rPr>
              <a:t>h</a:t>
            </a:r>
            <a:r>
              <a:rPr sz="1200" spc="310" dirty="0">
                <a:solidFill>
                  <a:srgbClr val="1154CC"/>
                </a:solidFill>
                <a:latin typeface="Times New Roman"/>
                <a:cs typeface="Times New Roman"/>
                <a:hlinkClick r:id="rId6"/>
              </a:rPr>
              <a:t> </a:t>
            </a:r>
            <a:r>
              <a:rPr sz="1200" u="sng" spc="-5" dirty="0">
                <a:solidFill>
                  <a:srgbClr val="1154CC"/>
                </a:solidFill>
                <a:uFill>
                  <a:solidFill>
                    <a:srgbClr val="1154CC"/>
                  </a:solidFill>
                </a:uFill>
                <a:latin typeface="Times New Roman"/>
                <a:cs typeface="Times New Roman"/>
                <a:hlinkClick r:id="rId6"/>
              </a:rPr>
              <a:t>ttps://www.shafaetsplanet.com</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7"/>
              </a:rPr>
              <a:t>h</a:t>
            </a:r>
            <a:r>
              <a:rPr sz="1200" spc="310" dirty="0">
                <a:solidFill>
                  <a:srgbClr val="1154CC"/>
                </a:solidFill>
                <a:latin typeface="Times New Roman"/>
                <a:cs typeface="Times New Roman"/>
                <a:hlinkClick r:id="rId7"/>
              </a:rPr>
              <a:t> </a:t>
            </a:r>
            <a:r>
              <a:rPr sz="1200" u="sng" dirty="0">
                <a:solidFill>
                  <a:srgbClr val="1154CC"/>
                </a:solidFill>
                <a:uFill>
                  <a:solidFill>
                    <a:srgbClr val="1154CC"/>
                  </a:solidFill>
                </a:uFill>
                <a:latin typeface="Times New Roman"/>
                <a:cs typeface="Times New Roman"/>
                <a:hlinkClick r:id="rId7"/>
              </a:rPr>
              <a:t>ttps://app.diagrams.net</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8"/>
              </a:rPr>
              <a:t>h</a:t>
            </a:r>
            <a:r>
              <a:rPr sz="1200" spc="320" dirty="0">
                <a:solidFill>
                  <a:srgbClr val="1154CC"/>
                </a:solidFill>
                <a:latin typeface="Times New Roman"/>
                <a:cs typeface="Times New Roman"/>
                <a:hlinkClick r:id="rId8"/>
              </a:rPr>
              <a:t> </a:t>
            </a:r>
            <a:r>
              <a:rPr sz="1200" u="sng" spc="-5" dirty="0">
                <a:solidFill>
                  <a:srgbClr val="1154CC"/>
                </a:solidFill>
                <a:uFill>
                  <a:solidFill>
                    <a:srgbClr val="1154CC"/>
                  </a:solidFill>
                </a:uFill>
                <a:latin typeface="Times New Roman"/>
                <a:cs typeface="Times New Roman"/>
                <a:hlinkClick r:id="rId8"/>
              </a:rPr>
              <a:t>ttps://www.php.net/manual/en/index.php</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spcBef>
                <a:spcPts val="5"/>
              </a:spcBef>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9"/>
              </a:rPr>
              <a:t>h</a:t>
            </a:r>
            <a:r>
              <a:rPr sz="1200" spc="310" dirty="0">
                <a:solidFill>
                  <a:srgbClr val="1154CC"/>
                </a:solidFill>
                <a:latin typeface="Times New Roman"/>
                <a:cs typeface="Times New Roman"/>
                <a:hlinkClick r:id="rId9"/>
              </a:rPr>
              <a:t> </a:t>
            </a:r>
            <a:r>
              <a:rPr sz="1200" u="sng" dirty="0">
                <a:solidFill>
                  <a:srgbClr val="1154CC"/>
                </a:solidFill>
                <a:uFill>
                  <a:solidFill>
                    <a:srgbClr val="1154CC"/>
                  </a:solidFill>
                </a:uFill>
                <a:latin typeface="Times New Roman"/>
                <a:cs typeface="Times New Roman"/>
                <a:hlinkClick r:id="rId9"/>
              </a:rPr>
              <a:t>ttps://getbootstrap.com</a:t>
            </a:r>
            <a:endParaRPr sz="1200">
              <a:latin typeface="Times New Roman"/>
              <a:cs typeface="Times New Roman"/>
            </a:endParaRPr>
          </a:p>
          <a:p>
            <a:pPr>
              <a:lnSpc>
                <a:spcPct val="100000"/>
              </a:lnSpc>
              <a:spcBef>
                <a:spcPts val="50"/>
              </a:spcBef>
              <a:buAutoNum type="arabicPlain"/>
            </a:pPr>
            <a:endParaRPr sz="1100">
              <a:latin typeface="Times New Roman"/>
              <a:cs typeface="Times New Roman"/>
            </a:endParaRPr>
          </a:p>
          <a:p>
            <a:pPr marL="227965" indent="-215900">
              <a:lnSpc>
                <a:spcPct val="100000"/>
              </a:lnSpc>
              <a:buClr>
                <a:srgbClr val="000000"/>
              </a:buClr>
              <a:buAutoNum type="arabicPlain"/>
              <a:tabLst>
                <a:tab pos="228600" algn="l"/>
              </a:tabLst>
            </a:pPr>
            <a:r>
              <a:rPr sz="1200" u="sng" spc="-600" dirty="0">
                <a:solidFill>
                  <a:srgbClr val="1154CC"/>
                </a:solidFill>
                <a:uFill>
                  <a:solidFill>
                    <a:srgbClr val="1154CC"/>
                  </a:solidFill>
                </a:uFill>
                <a:latin typeface="Times New Roman"/>
                <a:cs typeface="Times New Roman"/>
                <a:hlinkClick r:id="rId10"/>
              </a:rPr>
              <a:t>h</a:t>
            </a:r>
            <a:r>
              <a:rPr sz="1200" spc="310" dirty="0">
                <a:solidFill>
                  <a:srgbClr val="1154CC"/>
                </a:solidFill>
                <a:latin typeface="Times New Roman"/>
                <a:cs typeface="Times New Roman"/>
                <a:hlinkClick r:id="rId10"/>
              </a:rPr>
              <a:t> </a:t>
            </a:r>
            <a:r>
              <a:rPr sz="1200" u="sng" spc="-5" dirty="0">
                <a:solidFill>
                  <a:srgbClr val="1154CC"/>
                </a:solidFill>
                <a:uFill>
                  <a:solidFill>
                    <a:srgbClr val="1154CC"/>
                  </a:solidFill>
                </a:uFill>
                <a:latin typeface="Times New Roman"/>
                <a:cs typeface="Times New Roman"/>
                <a:hlinkClick r:id="rId10"/>
              </a:rPr>
              <a:t>ttps://creately.com</a:t>
            </a:r>
            <a:endParaRPr sz="1200">
              <a:latin typeface="Times New Roman"/>
              <a:cs typeface="Times New Roman"/>
            </a:endParaRPr>
          </a:p>
          <a:p>
            <a:pPr>
              <a:lnSpc>
                <a:spcPct val="100000"/>
              </a:lnSpc>
              <a:buAutoNum type="arabicPlain"/>
            </a:pPr>
            <a:endParaRPr sz="1150">
              <a:latin typeface="Times New Roman"/>
              <a:cs typeface="Times New Roman"/>
            </a:endParaRPr>
          </a:p>
          <a:p>
            <a:pPr marL="304165" indent="-292100">
              <a:lnSpc>
                <a:spcPct val="100000"/>
              </a:lnSpc>
              <a:buClr>
                <a:srgbClr val="000000"/>
              </a:buClr>
              <a:buAutoNum type="arabicPlain"/>
              <a:tabLst>
                <a:tab pos="304800" algn="l"/>
              </a:tabLst>
            </a:pPr>
            <a:r>
              <a:rPr sz="1200" u="sng" spc="-600" dirty="0">
                <a:solidFill>
                  <a:srgbClr val="1154CC"/>
                </a:solidFill>
                <a:uFill>
                  <a:solidFill>
                    <a:srgbClr val="1154CC"/>
                  </a:solidFill>
                </a:uFill>
                <a:latin typeface="Times New Roman"/>
                <a:cs typeface="Times New Roman"/>
                <a:hlinkClick r:id="rId11"/>
              </a:rPr>
              <a:t>h</a:t>
            </a:r>
            <a:r>
              <a:rPr sz="1200" spc="370" dirty="0">
                <a:solidFill>
                  <a:srgbClr val="1154CC"/>
                </a:solidFill>
                <a:latin typeface="Times New Roman"/>
                <a:cs typeface="Times New Roman"/>
                <a:hlinkClick r:id="rId11"/>
              </a:rPr>
              <a:t> </a:t>
            </a:r>
            <a:r>
              <a:rPr sz="1200" u="sng" spc="-5" dirty="0">
                <a:solidFill>
                  <a:srgbClr val="1154CC"/>
                </a:solidFill>
                <a:uFill>
                  <a:solidFill>
                    <a:srgbClr val="1154CC"/>
                  </a:solidFill>
                </a:uFill>
                <a:latin typeface="Times New Roman"/>
                <a:cs typeface="Times New Roman"/>
                <a:hlinkClick r:id="rId11"/>
              </a:rPr>
              <a:t>ttps://www.db-book.com/db6/slide-dir/index.html</a:t>
            </a:r>
            <a:endParaRPr sz="120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196437" y="882927"/>
            <a:ext cx="1408430"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a:cs typeface="Times New Roman"/>
              </a:rPr>
              <a:t>ABSTRAC</a:t>
            </a:r>
            <a:r>
              <a:rPr sz="2000" b="1" dirty="0">
                <a:latin typeface="Times New Roman"/>
                <a:cs typeface="Times New Roman"/>
              </a:rPr>
              <a:t>T</a:t>
            </a:r>
            <a:endParaRPr sz="2000">
              <a:latin typeface="Times New Roman"/>
              <a:cs typeface="Times New Roman"/>
            </a:endParaRPr>
          </a:p>
        </p:txBody>
      </p:sp>
      <p:sp>
        <p:nvSpPr>
          <p:cNvPr id="3" name="object 3"/>
          <p:cNvSpPr txBox="1"/>
          <p:nvPr/>
        </p:nvSpPr>
        <p:spPr>
          <a:xfrm>
            <a:off x="904875" y="1647204"/>
            <a:ext cx="6105525" cy="1874167"/>
          </a:xfrm>
          <a:prstGeom prst="rect">
            <a:avLst/>
          </a:prstGeom>
        </p:spPr>
        <p:txBody>
          <a:bodyPr vert="horz" wrap="square" lIns="0" tIns="12700" rIns="0" bIns="0" rtlCol="0">
            <a:spAutoFit/>
          </a:bodyPr>
          <a:lstStyle/>
          <a:p>
            <a:pPr marL="12700" marR="5080" algn="just">
              <a:lnSpc>
                <a:spcPct val="143700"/>
              </a:lnSpc>
              <a:spcBef>
                <a:spcPts val="100"/>
              </a:spcBef>
            </a:pPr>
            <a:r>
              <a:rPr lang="en-US" sz="1200" dirty="0" smtClean="0">
                <a:latin typeface="Times New Roman"/>
                <a:cs typeface="Times New Roman"/>
              </a:rPr>
              <a:t>He &amp; She Mart </a:t>
            </a:r>
            <a:r>
              <a:rPr sz="1200" dirty="0" smtClean="0">
                <a:latin typeface="Times New Roman"/>
                <a:cs typeface="Times New Roman"/>
              </a:rPr>
              <a:t>aims </a:t>
            </a:r>
            <a:r>
              <a:rPr lang="en-US" sz="1200" dirty="0" smtClean="0">
                <a:latin typeface="Times New Roman"/>
                <a:cs typeface="Times New Roman"/>
              </a:rPr>
              <a:t>to explore e-commerce business that will ensure the special branches of e business. He &amp; She Mart is an electronic commerce is process of doing business through computer networks. A person sitting on his chair in front of a computer can access all the facilities of the internet to buy or sell the products. I have added some special parts of e-commerce site. For instance- It will have the following parts-Log In, Sign Up, Add Products, List of produces, Delete Products, Image update, Search, Cart, Invoice, Shipping Information etcetera. I have used Laravel, MySQL, React, React-Bootstrap and API.</a:t>
            </a:r>
          </a:p>
        </p:txBody>
      </p:sp>
      <p:sp>
        <p:nvSpPr>
          <p:cNvPr id="4" name="object 4"/>
          <p:cNvSpPr txBox="1"/>
          <p:nvPr/>
        </p:nvSpPr>
        <p:spPr>
          <a:xfrm>
            <a:off x="904875" y="3830143"/>
            <a:ext cx="580390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imes New Roman"/>
                <a:cs typeface="Times New Roman"/>
              </a:rPr>
              <a:t>Keywords: </a:t>
            </a:r>
            <a:r>
              <a:rPr lang="en-US" sz="1200" dirty="0" smtClean="0">
                <a:latin typeface="Times New Roman"/>
                <a:cs typeface="Times New Roman"/>
              </a:rPr>
              <a:t>E-commerce</a:t>
            </a:r>
            <a:r>
              <a:rPr sz="1200" dirty="0" smtClean="0">
                <a:latin typeface="Times New Roman"/>
                <a:cs typeface="Times New Roman"/>
              </a:rPr>
              <a:t>, </a:t>
            </a:r>
            <a:r>
              <a:rPr lang="en-US" sz="1200" dirty="0" smtClean="0">
                <a:latin typeface="Times New Roman"/>
                <a:cs typeface="Times New Roman"/>
              </a:rPr>
              <a:t>Login</a:t>
            </a:r>
            <a:r>
              <a:rPr sz="1200" dirty="0" smtClean="0">
                <a:latin typeface="Times New Roman"/>
                <a:cs typeface="Times New Roman"/>
              </a:rPr>
              <a:t>, </a:t>
            </a:r>
            <a:r>
              <a:rPr lang="en-US" sz="1200" dirty="0" smtClean="0">
                <a:latin typeface="Times New Roman"/>
                <a:cs typeface="Times New Roman"/>
              </a:rPr>
              <a:t>Sign up</a:t>
            </a:r>
            <a:r>
              <a:rPr sz="1200" dirty="0" smtClean="0">
                <a:latin typeface="Times New Roman"/>
                <a:cs typeface="Times New Roman"/>
              </a:rPr>
              <a:t>, </a:t>
            </a:r>
            <a:r>
              <a:rPr lang="en-US" sz="1200" dirty="0" smtClean="0">
                <a:latin typeface="Times New Roman"/>
                <a:cs typeface="Times New Roman"/>
              </a:rPr>
              <a:t>Products</a:t>
            </a:r>
            <a:r>
              <a:rPr sz="1200" dirty="0" smtClean="0">
                <a:latin typeface="Times New Roman"/>
                <a:cs typeface="Times New Roman"/>
              </a:rPr>
              <a:t>,</a:t>
            </a:r>
            <a:r>
              <a:rPr sz="1200" spc="-170" dirty="0" smtClean="0">
                <a:latin typeface="Times New Roman"/>
                <a:cs typeface="Times New Roman"/>
              </a:rPr>
              <a:t> </a:t>
            </a:r>
            <a:r>
              <a:rPr lang="en-US" sz="1200" dirty="0">
                <a:latin typeface="Times New Roman"/>
                <a:cs typeface="Times New Roman"/>
              </a:rPr>
              <a:t> </a:t>
            </a:r>
            <a:r>
              <a:rPr lang="en-US" sz="1200" dirty="0" smtClean="0">
                <a:latin typeface="Times New Roman"/>
                <a:cs typeface="Times New Roman"/>
              </a:rPr>
              <a:t>Cart, Laravel, API and React</a:t>
            </a:r>
            <a:r>
              <a:rPr sz="1200" dirty="0" smtClean="0">
                <a:latin typeface="Times New Roman"/>
                <a:cs typeface="Times New Roman"/>
              </a:rPr>
              <a:t>.</a:t>
            </a:r>
            <a:endParaRPr sz="12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73288" y="1472474"/>
            <a:ext cx="1864360" cy="330200"/>
          </a:xfrm>
          <a:prstGeom prst="rect">
            <a:avLst/>
          </a:prstGeom>
        </p:spPr>
        <p:txBody>
          <a:bodyPr vert="horz" wrap="square" lIns="0" tIns="12700" rIns="0" bIns="0" rtlCol="0">
            <a:spAutoFit/>
          </a:bodyPr>
          <a:lstStyle/>
          <a:p>
            <a:pPr marL="12700">
              <a:lnSpc>
                <a:spcPct val="100000"/>
              </a:lnSpc>
              <a:spcBef>
                <a:spcPts val="100"/>
              </a:spcBef>
            </a:pPr>
            <a:r>
              <a:rPr sz="2000" b="1" spc="-40" dirty="0">
                <a:latin typeface="Times New Roman"/>
                <a:cs typeface="Times New Roman"/>
              </a:rPr>
              <a:t>Table </a:t>
            </a:r>
            <a:r>
              <a:rPr sz="2000" b="1" spc="-5" dirty="0">
                <a:latin typeface="Times New Roman"/>
                <a:cs typeface="Times New Roman"/>
              </a:rPr>
              <a:t>of</a:t>
            </a:r>
            <a:r>
              <a:rPr sz="2000" b="1" spc="-50" dirty="0">
                <a:latin typeface="Times New Roman"/>
                <a:cs typeface="Times New Roman"/>
              </a:rPr>
              <a:t> </a:t>
            </a:r>
            <a:r>
              <a:rPr sz="2000" b="1" spc="-5" dirty="0">
                <a:latin typeface="Times New Roman"/>
                <a:cs typeface="Times New Roman"/>
              </a:rPr>
              <a:t>contents</a:t>
            </a:r>
            <a:endParaRPr sz="2000">
              <a:latin typeface="Times New Roman"/>
              <a:cs typeface="Times New Roman"/>
            </a:endParaRPr>
          </a:p>
        </p:txBody>
      </p:sp>
      <p:sp>
        <p:nvSpPr>
          <p:cNvPr id="3" name="object 3"/>
          <p:cNvSpPr txBox="1"/>
          <p:nvPr/>
        </p:nvSpPr>
        <p:spPr>
          <a:xfrm>
            <a:off x="904875" y="2040234"/>
            <a:ext cx="2367280" cy="2002789"/>
          </a:xfrm>
          <a:prstGeom prst="rect">
            <a:avLst/>
          </a:prstGeom>
        </p:spPr>
        <p:txBody>
          <a:bodyPr vert="horz" wrap="square" lIns="0" tIns="53975" rIns="0" bIns="0" rtlCol="0">
            <a:spAutoFit/>
          </a:bodyPr>
          <a:lstStyle/>
          <a:p>
            <a:pPr marL="12700">
              <a:lnSpc>
                <a:spcPct val="100000"/>
              </a:lnSpc>
              <a:spcBef>
                <a:spcPts val="425"/>
              </a:spcBef>
            </a:pPr>
            <a:r>
              <a:rPr sz="1400" b="1" spc="-5" dirty="0">
                <a:latin typeface="Times New Roman"/>
                <a:cs typeface="Times New Roman"/>
              </a:rPr>
              <a:t>INTRODUCTION</a:t>
            </a:r>
            <a:endParaRPr sz="14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Objective</a:t>
            </a:r>
            <a:endParaRPr sz="1100">
              <a:latin typeface="Times New Roman"/>
              <a:cs typeface="Times New Roman"/>
            </a:endParaRPr>
          </a:p>
          <a:p>
            <a:pPr marL="469900" lvl="1" indent="-228600">
              <a:lnSpc>
                <a:spcPct val="100000"/>
              </a:lnSpc>
              <a:spcBef>
                <a:spcPts val="240"/>
              </a:spcBef>
              <a:buAutoNum type="arabicPeriod"/>
              <a:tabLst>
                <a:tab pos="469900" algn="l"/>
              </a:tabLst>
            </a:pPr>
            <a:r>
              <a:rPr sz="1100" spc="-5" dirty="0">
                <a:latin typeface="Times New Roman"/>
                <a:cs typeface="Times New Roman"/>
              </a:rPr>
              <a:t>Drawbacks of the existing</a:t>
            </a:r>
            <a:r>
              <a:rPr sz="1100" spc="-70" dirty="0">
                <a:latin typeface="Times New Roman"/>
                <a:cs typeface="Times New Roman"/>
              </a:rPr>
              <a:t> </a:t>
            </a:r>
            <a:r>
              <a:rPr sz="1100" spc="-5" dirty="0">
                <a:latin typeface="Times New Roman"/>
                <a:cs typeface="Times New Roman"/>
              </a:rPr>
              <a:t>system</a:t>
            </a:r>
            <a:endParaRPr sz="1100">
              <a:latin typeface="Times New Roman"/>
              <a:cs typeface="Times New Roman"/>
            </a:endParaRPr>
          </a:p>
          <a:p>
            <a:pPr marL="469900" lvl="1" indent="-228600">
              <a:lnSpc>
                <a:spcPct val="100000"/>
              </a:lnSpc>
              <a:spcBef>
                <a:spcPts val="240"/>
              </a:spcBef>
              <a:buAutoNum type="arabicPeriod"/>
              <a:tabLst>
                <a:tab pos="469900" algn="l"/>
              </a:tabLst>
            </a:pPr>
            <a:r>
              <a:rPr sz="1100" spc="-5" dirty="0">
                <a:latin typeface="Times New Roman"/>
                <a:cs typeface="Times New Roman"/>
              </a:rPr>
              <a:t>Features</a:t>
            </a:r>
            <a:endParaRPr sz="1100">
              <a:latin typeface="Times New Roman"/>
              <a:cs typeface="Times New Roman"/>
            </a:endParaRPr>
          </a:p>
          <a:p>
            <a:pPr marL="12700">
              <a:lnSpc>
                <a:spcPct val="100000"/>
              </a:lnSpc>
              <a:spcBef>
                <a:spcPts val="930"/>
              </a:spcBef>
            </a:pPr>
            <a:r>
              <a:rPr sz="1400" b="1" spc="-5" dirty="0">
                <a:latin typeface="Times New Roman"/>
                <a:cs typeface="Times New Roman"/>
              </a:rPr>
              <a:t>BACKGROUND</a:t>
            </a:r>
            <a:r>
              <a:rPr sz="1400" b="1" spc="-15" dirty="0">
                <a:latin typeface="Times New Roman"/>
                <a:cs typeface="Times New Roman"/>
              </a:rPr>
              <a:t> </a:t>
            </a:r>
            <a:r>
              <a:rPr sz="1400" b="1" spc="-5" dirty="0">
                <a:latin typeface="Times New Roman"/>
                <a:cs typeface="Times New Roman"/>
              </a:rPr>
              <a:t>STUDY</a:t>
            </a:r>
            <a:endParaRPr sz="1400">
              <a:latin typeface="Times New Roman"/>
              <a:cs typeface="Times New Roman"/>
            </a:endParaRPr>
          </a:p>
          <a:p>
            <a:pPr marL="469900" lvl="1" indent="-228600">
              <a:lnSpc>
                <a:spcPct val="100000"/>
              </a:lnSpc>
              <a:spcBef>
                <a:spcPts val="260"/>
              </a:spcBef>
              <a:buAutoNum type="arabicPeriod"/>
              <a:tabLst>
                <a:tab pos="469900" algn="l"/>
              </a:tabLst>
            </a:pPr>
            <a:r>
              <a:rPr sz="1100" spc="-5" dirty="0">
                <a:latin typeface="Times New Roman"/>
                <a:cs typeface="Times New Roman"/>
              </a:rPr>
              <a:t>Codeforces</a:t>
            </a:r>
            <a:endParaRPr sz="1100">
              <a:latin typeface="Times New Roman"/>
              <a:cs typeface="Times New Roman"/>
            </a:endParaRPr>
          </a:p>
          <a:p>
            <a:pPr marL="469900" lvl="1" indent="-228600">
              <a:lnSpc>
                <a:spcPct val="100000"/>
              </a:lnSpc>
              <a:spcBef>
                <a:spcPts val="240"/>
              </a:spcBef>
              <a:buAutoNum type="arabicPeriod"/>
              <a:tabLst>
                <a:tab pos="469900" algn="l"/>
              </a:tabLst>
            </a:pPr>
            <a:r>
              <a:rPr sz="1100" spc="-15" dirty="0">
                <a:latin typeface="Times New Roman"/>
                <a:cs typeface="Times New Roman"/>
              </a:rPr>
              <a:t>Virtual</a:t>
            </a:r>
            <a:r>
              <a:rPr sz="1100" spc="-10" dirty="0">
                <a:latin typeface="Times New Roman"/>
                <a:cs typeface="Times New Roman"/>
              </a:rPr>
              <a:t> </a:t>
            </a:r>
            <a:r>
              <a:rPr sz="1100" spc="-5" dirty="0">
                <a:latin typeface="Times New Roman"/>
                <a:cs typeface="Times New Roman"/>
              </a:rPr>
              <a:t>judge</a:t>
            </a:r>
            <a:endParaRPr sz="1100">
              <a:latin typeface="Times New Roman"/>
              <a:cs typeface="Times New Roman"/>
            </a:endParaRPr>
          </a:p>
          <a:p>
            <a:pPr marL="469900" lvl="1" indent="-228600">
              <a:lnSpc>
                <a:spcPct val="100000"/>
              </a:lnSpc>
              <a:spcBef>
                <a:spcPts val="240"/>
              </a:spcBef>
              <a:buAutoNum type="arabicPeriod"/>
              <a:tabLst>
                <a:tab pos="469900" algn="l"/>
              </a:tabLst>
            </a:pPr>
            <a:r>
              <a:rPr sz="1100" spc="-5" dirty="0">
                <a:latin typeface="Times New Roman"/>
                <a:cs typeface="Times New Roman"/>
              </a:rPr>
              <a:t>Stopstalk</a:t>
            </a:r>
            <a:endParaRPr sz="1100">
              <a:latin typeface="Times New Roman"/>
              <a:cs typeface="Times New Roman"/>
            </a:endParaRPr>
          </a:p>
          <a:p>
            <a:pPr marL="469900" lvl="1" indent="-228600">
              <a:lnSpc>
                <a:spcPct val="100000"/>
              </a:lnSpc>
              <a:spcBef>
                <a:spcPts val="240"/>
              </a:spcBef>
              <a:buAutoNum type="arabicPeriod"/>
              <a:tabLst>
                <a:tab pos="469900" algn="l"/>
              </a:tabLst>
            </a:pPr>
            <a:r>
              <a:rPr sz="1100" spc="-5" dirty="0">
                <a:latin typeface="Times New Roman"/>
                <a:cs typeface="Times New Roman"/>
              </a:rPr>
              <a:t>CP-Algorithms</a:t>
            </a:r>
            <a:endParaRPr sz="1100">
              <a:latin typeface="Times New Roman"/>
              <a:cs typeface="Times New Roman"/>
            </a:endParaRPr>
          </a:p>
        </p:txBody>
      </p:sp>
      <p:sp>
        <p:nvSpPr>
          <p:cNvPr id="4" name="object 4"/>
          <p:cNvSpPr txBox="1"/>
          <p:nvPr/>
        </p:nvSpPr>
        <p:spPr>
          <a:xfrm>
            <a:off x="6835826" y="2296650"/>
            <a:ext cx="114300" cy="619760"/>
          </a:xfrm>
          <a:prstGeom prst="rect">
            <a:avLst/>
          </a:prstGeom>
        </p:spPr>
        <p:txBody>
          <a:bodyPr vert="horz" wrap="square" lIns="0" tIns="43180" rIns="0" bIns="0" rtlCol="0">
            <a:spAutoFit/>
          </a:bodyPr>
          <a:lstStyle/>
          <a:p>
            <a:pPr marL="22225">
              <a:lnSpc>
                <a:spcPct val="100000"/>
              </a:lnSpc>
              <a:spcBef>
                <a:spcPts val="340"/>
              </a:spcBef>
            </a:pPr>
            <a:r>
              <a:rPr sz="1100" dirty="0">
                <a:latin typeface="Times New Roman"/>
                <a:cs typeface="Times New Roman"/>
              </a:rPr>
              <a:t>1</a:t>
            </a:r>
            <a:endParaRPr sz="1100">
              <a:latin typeface="Times New Roman"/>
              <a:cs typeface="Times New Roman"/>
            </a:endParaRPr>
          </a:p>
          <a:p>
            <a:pPr marL="12700">
              <a:lnSpc>
                <a:spcPct val="100000"/>
              </a:lnSpc>
              <a:spcBef>
                <a:spcPts val="240"/>
              </a:spcBef>
            </a:pPr>
            <a:r>
              <a:rPr sz="1100" dirty="0">
                <a:latin typeface="Times New Roman"/>
                <a:cs typeface="Times New Roman"/>
              </a:rPr>
              <a:t>1</a:t>
            </a:r>
            <a:endParaRPr sz="1100">
              <a:latin typeface="Times New Roman"/>
              <a:cs typeface="Times New Roman"/>
            </a:endParaRPr>
          </a:p>
          <a:p>
            <a:pPr marL="31750">
              <a:lnSpc>
                <a:spcPct val="100000"/>
              </a:lnSpc>
              <a:spcBef>
                <a:spcPts val="240"/>
              </a:spcBef>
            </a:pPr>
            <a:r>
              <a:rPr sz="1100" dirty="0">
                <a:latin typeface="Times New Roman"/>
                <a:cs typeface="Times New Roman"/>
              </a:rPr>
              <a:t>2</a:t>
            </a:r>
            <a:endParaRPr sz="1100">
              <a:latin typeface="Times New Roman"/>
              <a:cs typeface="Times New Roman"/>
            </a:endParaRPr>
          </a:p>
        </p:txBody>
      </p:sp>
      <p:sp>
        <p:nvSpPr>
          <p:cNvPr id="5" name="object 5"/>
          <p:cNvSpPr txBox="1"/>
          <p:nvPr/>
        </p:nvSpPr>
        <p:spPr>
          <a:xfrm>
            <a:off x="6804126" y="3224968"/>
            <a:ext cx="165100" cy="817880"/>
          </a:xfrm>
          <a:prstGeom prst="rect">
            <a:avLst/>
          </a:prstGeom>
        </p:spPr>
        <p:txBody>
          <a:bodyPr vert="horz" wrap="square" lIns="0" tIns="43180" rIns="0" bIns="0" rtlCol="0">
            <a:spAutoFit/>
          </a:bodyPr>
          <a:lstStyle/>
          <a:p>
            <a:pPr marL="72390">
              <a:lnSpc>
                <a:spcPct val="100000"/>
              </a:lnSpc>
              <a:spcBef>
                <a:spcPts val="340"/>
              </a:spcBef>
            </a:pPr>
            <a:r>
              <a:rPr sz="1100" dirty="0">
                <a:latin typeface="Times New Roman"/>
                <a:cs typeface="Times New Roman"/>
              </a:rPr>
              <a:t>3</a:t>
            </a:r>
            <a:endParaRPr sz="1100">
              <a:latin typeface="Times New Roman"/>
              <a:cs typeface="Times New Roman"/>
            </a:endParaRPr>
          </a:p>
          <a:p>
            <a:pPr marL="62865">
              <a:lnSpc>
                <a:spcPct val="100000"/>
              </a:lnSpc>
              <a:spcBef>
                <a:spcPts val="240"/>
              </a:spcBef>
            </a:pPr>
            <a:r>
              <a:rPr sz="1100" dirty="0">
                <a:latin typeface="Times New Roman"/>
                <a:cs typeface="Times New Roman"/>
              </a:rPr>
              <a:t>6</a:t>
            </a:r>
            <a:endParaRPr sz="1100">
              <a:latin typeface="Times New Roman"/>
              <a:cs typeface="Times New Roman"/>
            </a:endParaRPr>
          </a:p>
          <a:p>
            <a:pPr marL="81915">
              <a:lnSpc>
                <a:spcPct val="100000"/>
              </a:lnSpc>
              <a:spcBef>
                <a:spcPts val="240"/>
              </a:spcBef>
            </a:pPr>
            <a:r>
              <a:rPr sz="1100" dirty="0">
                <a:latin typeface="Times New Roman"/>
                <a:cs typeface="Times New Roman"/>
              </a:rPr>
              <a:t>9</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0</a:t>
            </a:r>
            <a:endParaRPr sz="1100">
              <a:latin typeface="Times New Roman"/>
              <a:cs typeface="Times New Roman"/>
            </a:endParaRPr>
          </a:p>
        </p:txBody>
      </p:sp>
      <p:sp>
        <p:nvSpPr>
          <p:cNvPr id="6" name="object 6"/>
          <p:cNvSpPr txBox="1"/>
          <p:nvPr/>
        </p:nvSpPr>
        <p:spPr>
          <a:xfrm>
            <a:off x="904875" y="4094332"/>
            <a:ext cx="2274570" cy="2268220"/>
          </a:xfrm>
          <a:prstGeom prst="rect">
            <a:avLst/>
          </a:prstGeom>
        </p:spPr>
        <p:txBody>
          <a:bodyPr vert="horz" wrap="square" lIns="0" tIns="53975" rIns="0" bIns="0" rtlCol="0">
            <a:spAutoFit/>
          </a:bodyPr>
          <a:lstStyle/>
          <a:p>
            <a:pPr marL="12700">
              <a:lnSpc>
                <a:spcPct val="100000"/>
              </a:lnSpc>
              <a:spcBef>
                <a:spcPts val="425"/>
              </a:spcBef>
            </a:pPr>
            <a:r>
              <a:rPr sz="1400" b="1" spc="-5" dirty="0">
                <a:latin typeface="Times New Roman"/>
                <a:cs typeface="Times New Roman"/>
              </a:rPr>
              <a:t>FEASIBILITY</a:t>
            </a:r>
            <a:r>
              <a:rPr sz="1400" b="1" spc="-65" dirty="0">
                <a:latin typeface="Times New Roman"/>
                <a:cs typeface="Times New Roman"/>
              </a:rPr>
              <a:t> </a:t>
            </a:r>
            <a:r>
              <a:rPr sz="1400" b="1" spc="-5" dirty="0">
                <a:latin typeface="Times New Roman"/>
                <a:cs typeface="Times New Roman"/>
              </a:rPr>
              <a:t>STUDY</a:t>
            </a:r>
            <a:endParaRPr sz="14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User and Admin Site</a:t>
            </a:r>
            <a:r>
              <a:rPr sz="1100" spc="-130"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606425" lvl="2" indent="-137160">
              <a:lnSpc>
                <a:spcPct val="100000"/>
              </a:lnSpc>
              <a:spcBef>
                <a:spcPts val="240"/>
              </a:spcBef>
              <a:buAutoNum type="arabicPeriod"/>
              <a:tabLst>
                <a:tab pos="607060" algn="l"/>
              </a:tabLst>
            </a:pPr>
            <a:r>
              <a:rPr sz="1100" spc="-15" dirty="0">
                <a:latin typeface="Times New Roman"/>
                <a:cs typeface="Times New Roman"/>
              </a:rPr>
              <a:t>Technical</a:t>
            </a:r>
            <a:r>
              <a:rPr sz="1100" spc="-80"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622300" lvl="2" indent="-152400">
              <a:lnSpc>
                <a:spcPct val="100000"/>
              </a:lnSpc>
              <a:spcBef>
                <a:spcPts val="240"/>
              </a:spcBef>
              <a:buAutoNum type="arabicPeriod"/>
              <a:tabLst>
                <a:tab pos="622300" algn="l"/>
              </a:tabLst>
            </a:pPr>
            <a:r>
              <a:rPr sz="1100" spc="-5" dirty="0">
                <a:latin typeface="Times New Roman"/>
                <a:cs typeface="Times New Roman"/>
              </a:rPr>
              <a:t>Financial</a:t>
            </a:r>
            <a:r>
              <a:rPr sz="1100" spc="-95"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622300" lvl="2" indent="-152400">
              <a:lnSpc>
                <a:spcPct val="100000"/>
              </a:lnSpc>
              <a:spcBef>
                <a:spcPts val="250"/>
              </a:spcBef>
              <a:buAutoNum type="arabicPeriod"/>
              <a:tabLst>
                <a:tab pos="622300" algn="l"/>
              </a:tabLst>
            </a:pPr>
            <a:r>
              <a:rPr sz="1100" spc="-5" dirty="0">
                <a:latin typeface="Times New Roman"/>
                <a:cs typeface="Times New Roman"/>
              </a:rPr>
              <a:t>Resource</a:t>
            </a:r>
            <a:r>
              <a:rPr sz="1100" spc="-95"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622300" lvl="2" indent="-152400">
              <a:lnSpc>
                <a:spcPct val="100000"/>
              </a:lnSpc>
              <a:spcBef>
                <a:spcPts val="240"/>
              </a:spcBef>
              <a:buAutoNum type="arabicPeriod"/>
              <a:tabLst>
                <a:tab pos="622300" algn="l"/>
              </a:tabLst>
            </a:pPr>
            <a:r>
              <a:rPr sz="1100" spc="-5" dirty="0">
                <a:latin typeface="Times New Roman"/>
                <a:cs typeface="Times New Roman"/>
              </a:rPr>
              <a:t>Risk</a:t>
            </a:r>
            <a:r>
              <a:rPr sz="1100" spc="-10"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469900" lvl="1" indent="-228600">
              <a:lnSpc>
                <a:spcPct val="100000"/>
              </a:lnSpc>
              <a:spcBef>
                <a:spcPts val="270"/>
              </a:spcBef>
              <a:buAutoNum type="arabicPeriod"/>
              <a:tabLst>
                <a:tab pos="469900" algn="l"/>
              </a:tabLst>
            </a:pPr>
            <a:r>
              <a:rPr sz="1100" spc="-10" dirty="0">
                <a:latin typeface="Times New Roman"/>
                <a:cs typeface="Times New Roman"/>
              </a:rPr>
              <a:t>Developer’s </a:t>
            </a:r>
            <a:r>
              <a:rPr sz="1100" spc="-5" dirty="0">
                <a:latin typeface="Times New Roman"/>
                <a:cs typeface="Times New Roman"/>
              </a:rPr>
              <a:t>Site</a:t>
            </a:r>
            <a:r>
              <a:rPr sz="1100" spc="-10"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584200" lvl="2" indent="-114300">
              <a:lnSpc>
                <a:spcPct val="100000"/>
              </a:lnSpc>
              <a:spcBef>
                <a:spcPts val="225"/>
              </a:spcBef>
              <a:buSzPct val="90909"/>
              <a:buAutoNum type="arabicPeriod"/>
              <a:tabLst>
                <a:tab pos="584200" algn="l"/>
              </a:tabLst>
            </a:pPr>
            <a:r>
              <a:rPr sz="1100" spc="-15" dirty="0">
                <a:latin typeface="Times New Roman"/>
                <a:cs typeface="Times New Roman"/>
              </a:rPr>
              <a:t>Technical</a:t>
            </a:r>
            <a:r>
              <a:rPr sz="1100" spc="-10"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622300" lvl="2" indent="-152400">
              <a:lnSpc>
                <a:spcPct val="100000"/>
              </a:lnSpc>
              <a:spcBef>
                <a:spcPts val="240"/>
              </a:spcBef>
              <a:buSzPct val="90909"/>
              <a:buAutoNum type="arabicPeriod"/>
              <a:tabLst>
                <a:tab pos="622300" algn="l"/>
              </a:tabLst>
            </a:pPr>
            <a:r>
              <a:rPr sz="1100" spc="-5" dirty="0">
                <a:latin typeface="Times New Roman"/>
                <a:cs typeface="Times New Roman"/>
              </a:rPr>
              <a:t>FinancialFeasibility</a:t>
            </a:r>
            <a:endParaRPr sz="1100">
              <a:latin typeface="Times New Roman"/>
              <a:cs typeface="Times New Roman"/>
            </a:endParaRPr>
          </a:p>
          <a:p>
            <a:pPr marL="622300" lvl="2" indent="-152400">
              <a:lnSpc>
                <a:spcPct val="100000"/>
              </a:lnSpc>
              <a:spcBef>
                <a:spcPts val="254"/>
              </a:spcBef>
              <a:buSzPct val="90909"/>
              <a:buAutoNum type="arabicPeriod"/>
              <a:tabLst>
                <a:tab pos="622300" algn="l"/>
              </a:tabLst>
            </a:pPr>
            <a:r>
              <a:rPr sz="1100" spc="-5" dirty="0">
                <a:latin typeface="Times New Roman"/>
                <a:cs typeface="Times New Roman"/>
              </a:rPr>
              <a:t>Resource</a:t>
            </a:r>
            <a:r>
              <a:rPr sz="1100" spc="-15"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a:p>
            <a:pPr marL="622300" lvl="2" indent="-152400">
              <a:lnSpc>
                <a:spcPct val="100000"/>
              </a:lnSpc>
              <a:spcBef>
                <a:spcPts val="240"/>
              </a:spcBef>
              <a:buSzPct val="90909"/>
              <a:buAutoNum type="arabicPeriod"/>
              <a:tabLst>
                <a:tab pos="622300" algn="l"/>
              </a:tabLst>
            </a:pPr>
            <a:r>
              <a:rPr sz="1100" spc="-5" dirty="0">
                <a:latin typeface="Times New Roman"/>
                <a:cs typeface="Times New Roman"/>
              </a:rPr>
              <a:t>Risk</a:t>
            </a:r>
            <a:r>
              <a:rPr sz="1100" spc="-10" dirty="0">
                <a:latin typeface="Times New Roman"/>
                <a:cs typeface="Times New Roman"/>
              </a:rPr>
              <a:t> </a:t>
            </a:r>
            <a:r>
              <a:rPr sz="1100" spc="-5" dirty="0">
                <a:latin typeface="Times New Roman"/>
                <a:cs typeface="Times New Roman"/>
              </a:rPr>
              <a:t>Feasibility</a:t>
            </a:r>
            <a:endParaRPr sz="1100">
              <a:latin typeface="Times New Roman"/>
              <a:cs typeface="Times New Roman"/>
            </a:endParaRPr>
          </a:p>
        </p:txBody>
      </p:sp>
      <p:sp>
        <p:nvSpPr>
          <p:cNvPr id="7" name="object 7"/>
          <p:cNvSpPr txBox="1"/>
          <p:nvPr/>
        </p:nvSpPr>
        <p:spPr>
          <a:xfrm>
            <a:off x="6780733" y="4350748"/>
            <a:ext cx="188595" cy="2011680"/>
          </a:xfrm>
          <a:prstGeom prst="rect">
            <a:avLst/>
          </a:prstGeom>
        </p:spPr>
        <p:txBody>
          <a:bodyPr vert="horz" wrap="square" lIns="0" tIns="43180" rIns="0" bIns="0" rtlCol="0">
            <a:spAutoFit/>
          </a:bodyPr>
          <a:lstStyle/>
          <a:p>
            <a:pPr marL="12700">
              <a:lnSpc>
                <a:spcPct val="100000"/>
              </a:lnSpc>
              <a:spcBef>
                <a:spcPts val="340"/>
              </a:spcBef>
            </a:pPr>
            <a:r>
              <a:rPr sz="1100" spc="-25" dirty="0">
                <a:latin typeface="Times New Roman"/>
                <a:cs typeface="Times New Roman"/>
              </a:rPr>
              <a:t>11</a:t>
            </a:r>
            <a:endParaRPr sz="1100">
              <a:latin typeface="Times New Roman"/>
              <a:cs typeface="Times New Roman"/>
            </a:endParaRPr>
          </a:p>
          <a:p>
            <a:pPr marL="22225">
              <a:lnSpc>
                <a:spcPct val="100000"/>
              </a:lnSpc>
              <a:spcBef>
                <a:spcPts val="240"/>
              </a:spcBef>
            </a:pPr>
            <a:r>
              <a:rPr sz="1100" spc="-25" dirty="0">
                <a:latin typeface="Times New Roman"/>
                <a:cs typeface="Times New Roman"/>
              </a:rPr>
              <a:t>11</a:t>
            </a:r>
            <a:endParaRPr sz="1100">
              <a:latin typeface="Times New Roman"/>
              <a:cs typeface="Times New Roman"/>
            </a:endParaRPr>
          </a:p>
          <a:p>
            <a:pPr marL="41275">
              <a:lnSpc>
                <a:spcPct val="100000"/>
              </a:lnSpc>
              <a:spcBef>
                <a:spcPts val="240"/>
              </a:spcBef>
            </a:pPr>
            <a:r>
              <a:rPr sz="1100" spc="-45" dirty="0">
                <a:latin typeface="Times New Roman"/>
                <a:cs typeface="Times New Roman"/>
              </a:rPr>
              <a:t>1</a:t>
            </a:r>
            <a:r>
              <a:rPr sz="1100" dirty="0">
                <a:latin typeface="Times New Roman"/>
                <a:cs typeface="Times New Roman"/>
              </a:rPr>
              <a:t>1</a:t>
            </a:r>
            <a:endParaRPr sz="1100">
              <a:latin typeface="Times New Roman"/>
              <a:cs typeface="Times New Roman"/>
            </a:endParaRPr>
          </a:p>
          <a:p>
            <a:pPr marL="41275">
              <a:lnSpc>
                <a:spcPct val="100000"/>
              </a:lnSpc>
              <a:spcBef>
                <a:spcPts val="250"/>
              </a:spcBef>
            </a:pPr>
            <a:r>
              <a:rPr sz="1100" spc="-45" dirty="0">
                <a:latin typeface="Times New Roman"/>
                <a:cs typeface="Times New Roman"/>
              </a:rPr>
              <a:t>1</a:t>
            </a:r>
            <a:r>
              <a:rPr sz="1100" dirty="0">
                <a:latin typeface="Times New Roman"/>
                <a:cs typeface="Times New Roman"/>
              </a:rPr>
              <a:t>1</a:t>
            </a:r>
            <a:endParaRPr sz="1100">
              <a:latin typeface="Times New Roman"/>
              <a:cs typeface="Times New Roman"/>
            </a:endParaRPr>
          </a:p>
          <a:p>
            <a:pPr marL="26034">
              <a:lnSpc>
                <a:spcPct val="100000"/>
              </a:lnSpc>
              <a:spcBef>
                <a:spcPts val="240"/>
              </a:spcBef>
            </a:pPr>
            <a:r>
              <a:rPr sz="1100" spc="-5" dirty="0">
                <a:latin typeface="Times New Roman"/>
                <a:cs typeface="Times New Roman"/>
              </a:rPr>
              <a:t>12</a:t>
            </a:r>
            <a:endParaRPr sz="1100">
              <a:latin typeface="Times New Roman"/>
              <a:cs typeface="Times New Roman"/>
            </a:endParaRPr>
          </a:p>
          <a:p>
            <a:pPr marL="16510">
              <a:lnSpc>
                <a:spcPct val="100000"/>
              </a:lnSpc>
              <a:spcBef>
                <a:spcPts val="270"/>
              </a:spcBef>
            </a:pPr>
            <a:r>
              <a:rPr sz="1100" spc="-5" dirty="0">
                <a:latin typeface="Times New Roman"/>
                <a:cs typeface="Times New Roman"/>
              </a:rPr>
              <a:t>12</a:t>
            </a:r>
            <a:endParaRPr sz="1100">
              <a:latin typeface="Times New Roman"/>
              <a:cs typeface="Times New Roman"/>
            </a:endParaRPr>
          </a:p>
          <a:p>
            <a:pPr marL="35560">
              <a:lnSpc>
                <a:spcPct val="100000"/>
              </a:lnSpc>
              <a:spcBef>
                <a:spcPts val="225"/>
              </a:spcBef>
            </a:pPr>
            <a:r>
              <a:rPr sz="1100" spc="-5" dirty="0">
                <a:latin typeface="Times New Roman"/>
                <a:cs typeface="Times New Roman"/>
              </a:rPr>
              <a:t>1</a:t>
            </a:r>
            <a:r>
              <a:rPr sz="1100" dirty="0">
                <a:latin typeface="Times New Roman"/>
                <a:cs typeface="Times New Roman"/>
              </a:rPr>
              <a:t>2</a:t>
            </a:r>
            <a:endParaRPr sz="1100">
              <a:latin typeface="Times New Roman"/>
              <a:cs typeface="Times New Roman"/>
            </a:endParaRPr>
          </a:p>
          <a:p>
            <a:pPr marL="35560">
              <a:lnSpc>
                <a:spcPct val="100000"/>
              </a:lnSpc>
              <a:spcBef>
                <a:spcPts val="240"/>
              </a:spcBef>
            </a:pPr>
            <a:r>
              <a:rPr sz="1100" spc="-5" dirty="0">
                <a:latin typeface="Times New Roman"/>
                <a:cs typeface="Times New Roman"/>
              </a:rPr>
              <a:t>1</a:t>
            </a:r>
            <a:r>
              <a:rPr sz="1100" dirty="0">
                <a:latin typeface="Times New Roman"/>
                <a:cs typeface="Times New Roman"/>
              </a:rPr>
              <a:t>2</a:t>
            </a:r>
            <a:endParaRPr sz="1100">
              <a:latin typeface="Times New Roman"/>
              <a:cs typeface="Times New Roman"/>
            </a:endParaRPr>
          </a:p>
          <a:p>
            <a:pPr marL="35560">
              <a:lnSpc>
                <a:spcPct val="100000"/>
              </a:lnSpc>
              <a:spcBef>
                <a:spcPts val="250"/>
              </a:spcBef>
            </a:pPr>
            <a:r>
              <a:rPr sz="1100" spc="-5" dirty="0">
                <a:latin typeface="Times New Roman"/>
                <a:cs typeface="Times New Roman"/>
              </a:rPr>
              <a:t>1</a:t>
            </a:r>
            <a:r>
              <a:rPr sz="1100" dirty="0">
                <a:latin typeface="Times New Roman"/>
                <a:cs typeface="Times New Roman"/>
              </a:rPr>
              <a:t>2</a:t>
            </a:r>
            <a:endParaRPr sz="1100">
              <a:latin typeface="Times New Roman"/>
              <a:cs typeface="Times New Roman"/>
            </a:endParaRPr>
          </a:p>
          <a:p>
            <a:pPr marL="26034">
              <a:lnSpc>
                <a:spcPct val="100000"/>
              </a:lnSpc>
              <a:spcBef>
                <a:spcPts val="240"/>
              </a:spcBef>
            </a:pPr>
            <a:r>
              <a:rPr sz="1100" spc="-5" dirty="0">
                <a:latin typeface="Times New Roman"/>
                <a:cs typeface="Times New Roman"/>
              </a:rPr>
              <a:t>12</a:t>
            </a:r>
            <a:endParaRPr sz="1100">
              <a:latin typeface="Times New Roman"/>
              <a:cs typeface="Times New Roman"/>
            </a:endParaRPr>
          </a:p>
        </p:txBody>
      </p:sp>
      <p:sp>
        <p:nvSpPr>
          <p:cNvPr id="8" name="object 8"/>
          <p:cNvSpPr txBox="1"/>
          <p:nvPr/>
        </p:nvSpPr>
        <p:spPr>
          <a:xfrm>
            <a:off x="904875" y="6419068"/>
            <a:ext cx="2301875" cy="1874520"/>
          </a:xfrm>
          <a:prstGeom prst="rect">
            <a:avLst/>
          </a:prstGeom>
        </p:spPr>
        <p:txBody>
          <a:bodyPr vert="horz" wrap="square" lIns="0" tIns="47625" rIns="0" bIns="0" rtlCol="0">
            <a:spAutoFit/>
          </a:bodyPr>
          <a:lstStyle/>
          <a:p>
            <a:pPr marL="12700">
              <a:lnSpc>
                <a:spcPct val="100000"/>
              </a:lnSpc>
              <a:spcBef>
                <a:spcPts val="375"/>
              </a:spcBef>
            </a:pPr>
            <a:r>
              <a:rPr sz="1400" b="1" spc="-5" dirty="0">
                <a:latin typeface="Times New Roman"/>
                <a:cs typeface="Times New Roman"/>
              </a:rPr>
              <a:t>REQUIREMENT</a:t>
            </a:r>
            <a:r>
              <a:rPr sz="1400" b="1" spc="-165" dirty="0">
                <a:latin typeface="Times New Roman"/>
                <a:cs typeface="Times New Roman"/>
              </a:rPr>
              <a:t> </a:t>
            </a:r>
            <a:r>
              <a:rPr sz="1400" b="1" spc="-20" dirty="0">
                <a:latin typeface="Times New Roman"/>
                <a:cs typeface="Times New Roman"/>
              </a:rPr>
              <a:t>ANALYSIS</a:t>
            </a:r>
            <a:endParaRPr sz="1400">
              <a:latin typeface="Times New Roman"/>
              <a:cs typeface="Times New Roman"/>
            </a:endParaRPr>
          </a:p>
          <a:p>
            <a:pPr marL="469900" lvl="1" indent="-228600">
              <a:lnSpc>
                <a:spcPct val="100000"/>
              </a:lnSpc>
              <a:spcBef>
                <a:spcPts val="240"/>
              </a:spcBef>
              <a:buSzPct val="91666"/>
              <a:buFont typeface="Times New Roman"/>
              <a:buAutoNum type="arabicPeriod"/>
              <a:tabLst>
                <a:tab pos="469900" algn="l"/>
              </a:tabLst>
            </a:pPr>
            <a:r>
              <a:rPr sz="1200" b="1" spc="-5" dirty="0">
                <a:latin typeface="Times New Roman"/>
                <a:cs typeface="Times New Roman"/>
              </a:rPr>
              <a:t>Requirements </a:t>
            </a:r>
            <a:r>
              <a:rPr sz="1200" b="1" dirty="0">
                <a:latin typeface="Times New Roman"/>
                <a:cs typeface="Times New Roman"/>
              </a:rPr>
              <a:t>of the</a:t>
            </a:r>
            <a:r>
              <a:rPr sz="1200" b="1" spc="-45" dirty="0">
                <a:latin typeface="Times New Roman"/>
                <a:cs typeface="Times New Roman"/>
              </a:rPr>
              <a:t> </a:t>
            </a:r>
            <a:r>
              <a:rPr sz="1200" b="1" dirty="0">
                <a:latin typeface="Times New Roman"/>
                <a:cs typeface="Times New Roman"/>
              </a:rPr>
              <a:t>system</a:t>
            </a:r>
            <a:endParaRPr sz="12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Architectural</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Structural</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Behavioral</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Functional</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Non-functional</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Performance</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a:p>
            <a:pPr marL="584200" lvl="2" indent="-342900">
              <a:lnSpc>
                <a:spcPct val="100000"/>
              </a:lnSpc>
              <a:spcBef>
                <a:spcPts val="240"/>
              </a:spcBef>
              <a:buAutoNum type="arabicPeriod"/>
              <a:tabLst>
                <a:tab pos="584200" algn="l"/>
              </a:tabLst>
            </a:pPr>
            <a:r>
              <a:rPr sz="1100" spc="-5" dirty="0">
                <a:latin typeface="Times New Roman"/>
                <a:cs typeface="Times New Roman"/>
              </a:rPr>
              <a:t>Design</a:t>
            </a:r>
            <a:r>
              <a:rPr sz="1100" spc="-95" dirty="0">
                <a:latin typeface="Times New Roman"/>
                <a:cs typeface="Times New Roman"/>
              </a:rPr>
              <a:t> </a:t>
            </a:r>
            <a:r>
              <a:rPr sz="1100" spc="-5" dirty="0">
                <a:latin typeface="Times New Roman"/>
                <a:cs typeface="Times New Roman"/>
              </a:rPr>
              <a:t>Requirements</a:t>
            </a:r>
            <a:endParaRPr sz="1100">
              <a:latin typeface="Times New Roman"/>
              <a:cs typeface="Times New Roman"/>
            </a:endParaRPr>
          </a:p>
        </p:txBody>
      </p:sp>
      <p:sp>
        <p:nvSpPr>
          <p:cNvPr id="9" name="object 9"/>
          <p:cNvSpPr txBox="1"/>
          <p:nvPr/>
        </p:nvSpPr>
        <p:spPr>
          <a:xfrm>
            <a:off x="6794601" y="6677452"/>
            <a:ext cx="165100" cy="1616075"/>
          </a:xfrm>
          <a:prstGeom prst="rect">
            <a:avLst/>
          </a:prstGeom>
        </p:spPr>
        <p:txBody>
          <a:bodyPr vert="horz" wrap="square" lIns="0" tIns="45720" rIns="0" bIns="0" rtlCol="0">
            <a:spAutoFit/>
          </a:bodyPr>
          <a:lstStyle/>
          <a:p>
            <a:pPr marL="12700">
              <a:lnSpc>
                <a:spcPct val="100000"/>
              </a:lnSpc>
              <a:spcBef>
                <a:spcPts val="360"/>
              </a:spcBef>
            </a:pPr>
            <a:r>
              <a:rPr sz="1100" spc="-5" dirty="0">
                <a:latin typeface="Times New Roman"/>
                <a:cs typeface="Times New Roman"/>
              </a:rPr>
              <a:t>1</a:t>
            </a:r>
            <a:r>
              <a:rPr sz="1100" dirty="0">
                <a:latin typeface="Times New Roman"/>
                <a:cs typeface="Times New Roman"/>
              </a:rPr>
              <a:t>3</a:t>
            </a:r>
            <a:endParaRPr sz="1100">
              <a:latin typeface="Times New Roman"/>
              <a:cs typeface="Times New Roman"/>
            </a:endParaRPr>
          </a:p>
          <a:p>
            <a:pPr marL="12700">
              <a:lnSpc>
                <a:spcPct val="100000"/>
              </a:lnSpc>
              <a:spcBef>
                <a:spcPts val="260"/>
              </a:spcBef>
            </a:pPr>
            <a:r>
              <a:rPr sz="1100" spc="-5" dirty="0">
                <a:latin typeface="Times New Roman"/>
                <a:cs typeface="Times New Roman"/>
              </a:rPr>
              <a:t>1</a:t>
            </a:r>
            <a:r>
              <a:rPr sz="1100" dirty="0">
                <a:latin typeface="Times New Roman"/>
                <a:cs typeface="Times New Roman"/>
              </a:rPr>
              <a:t>3</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3</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3</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3</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3</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4</a:t>
            </a:r>
            <a:endParaRPr sz="1100">
              <a:latin typeface="Times New Roman"/>
              <a:cs typeface="Times New Roman"/>
            </a:endParaRPr>
          </a:p>
          <a:p>
            <a:pPr marL="12700">
              <a:lnSpc>
                <a:spcPct val="100000"/>
              </a:lnSpc>
              <a:spcBef>
                <a:spcPts val="240"/>
              </a:spcBef>
            </a:pPr>
            <a:r>
              <a:rPr sz="1100" spc="-5" dirty="0">
                <a:latin typeface="Times New Roman"/>
                <a:cs typeface="Times New Roman"/>
              </a:rPr>
              <a:t>1</a:t>
            </a:r>
            <a:r>
              <a:rPr sz="1100" dirty="0">
                <a:latin typeface="Times New Roman"/>
                <a:cs typeface="Times New Roman"/>
              </a:rPr>
              <a:t>4</a:t>
            </a:r>
            <a:endParaRPr sz="110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04875" y="1182712"/>
            <a:ext cx="2189480" cy="877569"/>
          </a:xfrm>
          <a:prstGeom prst="rect">
            <a:avLst/>
          </a:prstGeom>
        </p:spPr>
        <p:txBody>
          <a:bodyPr vert="horz" wrap="square" lIns="0" tIns="53975" rIns="0" bIns="0" rtlCol="0">
            <a:spAutoFit/>
          </a:bodyPr>
          <a:lstStyle/>
          <a:p>
            <a:pPr marL="12700">
              <a:lnSpc>
                <a:spcPct val="100000"/>
              </a:lnSpc>
              <a:spcBef>
                <a:spcPts val="425"/>
              </a:spcBef>
            </a:pPr>
            <a:r>
              <a:rPr sz="1400" b="1" spc="-15" dirty="0">
                <a:latin typeface="Times New Roman"/>
                <a:cs typeface="Times New Roman"/>
              </a:rPr>
              <a:t>APPLICATION</a:t>
            </a:r>
            <a:r>
              <a:rPr sz="1400" b="1" spc="-60" dirty="0">
                <a:latin typeface="Times New Roman"/>
                <a:cs typeface="Times New Roman"/>
              </a:rPr>
              <a:t> </a:t>
            </a:r>
            <a:r>
              <a:rPr sz="1400" b="1" spc="-5" dirty="0">
                <a:latin typeface="Times New Roman"/>
                <a:cs typeface="Times New Roman"/>
              </a:rPr>
              <a:t>DIAGRAM</a:t>
            </a:r>
            <a:endParaRPr sz="14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Activity</a:t>
            </a:r>
            <a:r>
              <a:rPr sz="1100" spc="-15" dirty="0">
                <a:latin typeface="Times New Roman"/>
                <a:cs typeface="Times New Roman"/>
              </a:rPr>
              <a:t> </a:t>
            </a:r>
            <a:r>
              <a:rPr sz="1100" spc="-5" dirty="0">
                <a:latin typeface="Times New Roman"/>
                <a:cs typeface="Times New Roman"/>
              </a:rPr>
              <a:t>DiagramEntity</a:t>
            </a:r>
            <a:endParaRPr sz="1100">
              <a:latin typeface="Times New Roman"/>
              <a:cs typeface="Times New Roman"/>
            </a:endParaRPr>
          </a:p>
          <a:p>
            <a:pPr marL="469900" lvl="1" indent="-228600">
              <a:lnSpc>
                <a:spcPct val="100000"/>
              </a:lnSpc>
              <a:spcBef>
                <a:spcPts val="240"/>
              </a:spcBef>
              <a:buAutoNum type="arabicPeriod"/>
              <a:tabLst>
                <a:tab pos="469900" algn="l"/>
              </a:tabLst>
            </a:pPr>
            <a:r>
              <a:rPr sz="1100" spc="-5" dirty="0">
                <a:latin typeface="Times New Roman"/>
                <a:cs typeface="Times New Roman"/>
              </a:rPr>
              <a:t>Use Case</a:t>
            </a:r>
            <a:r>
              <a:rPr sz="1100" spc="-15" dirty="0">
                <a:latin typeface="Times New Roman"/>
                <a:cs typeface="Times New Roman"/>
              </a:rPr>
              <a:t> </a:t>
            </a:r>
            <a:r>
              <a:rPr sz="1100" spc="-5" dirty="0">
                <a:latin typeface="Times New Roman"/>
                <a:cs typeface="Times New Roman"/>
              </a:rPr>
              <a:t>diagram</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Relationship</a:t>
            </a:r>
            <a:r>
              <a:rPr sz="1100" spc="-15" dirty="0">
                <a:latin typeface="Times New Roman"/>
                <a:cs typeface="Times New Roman"/>
              </a:rPr>
              <a:t> </a:t>
            </a:r>
            <a:r>
              <a:rPr sz="1100" spc="-5" dirty="0">
                <a:latin typeface="Times New Roman"/>
                <a:cs typeface="Times New Roman"/>
              </a:rPr>
              <a:t>Diagram</a:t>
            </a:r>
            <a:endParaRPr sz="1100">
              <a:latin typeface="Times New Roman"/>
              <a:cs typeface="Times New Roman"/>
            </a:endParaRPr>
          </a:p>
        </p:txBody>
      </p:sp>
      <p:sp>
        <p:nvSpPr>
          <p:cNvPr id="3" name="object 3"/>
          <p:cNvSpPr txBox="1"/>
          <p:nvPr/>
        </p:nvSpPr>
        <p:spPr>
          <a:xfrm>
            <a:off x="6785076" y="1439120"/>
            <a:ext cx="174625" cy="621030"/>
          </a:xfrm>
          <a:prstGeom prst="rect">
            <a:avLst/>
          </a:prstGeom>
        </p:spPr>
        <p:txBody>
          <a:bodyPr vert="horz" wrap="square" lIns="0" tIns="43180" rIns="0" bIns="0" rtlCol="0">
            <a:spAutoFit/>
          </a:bodyPr>
          <a:lstStyle/>
          <a:p>
            <a:pPr marL="22225">
              <a:lnSpc>
                <a:spcPct val="100000"/>
              </a:lnSpc>
              <a:spcBef>
                <a:spcPts val="340"/>
              </a:spcBef>
            </a:pPr>
            <a:r>
              <a:rPr sz="1100" spc="-5" dirty="0">
                <a:latin typeface="Times New Roman"/>
                <a:cs typeface="Times New Roman"/>
              </a:rPr>
              <a:t>1</a:t>
            </a:r>
            <a:r>
              <a:rPr sz="1100" dirty="0">
                <a:latin typeface="Times New Roman"/>
                <a:cs typeface="Times New Roman"/>
              </a:rPr>
              <a:t>5</a:t>
            </a:r>
            <a:endParaRPr sz="1100">
              <a:latin typeface="Times New Roman"/>
              <a:cs typeface="Times New Roman"/>
            </a:endParaRPr>
          </a:p>
          <a:p>
            <a:pPr marL="12700">
              <a:lnSpc>
                <a:spcPct val="100000"/>
              </a:lnSpc>
              <a:spcBef>
                <a:spcPts val="240"/>
              </a:spcBef>
            </a:pPr>
            <a:r>
              <a:rPr sz="1100" spc="-5" dirty="0">
                <a:latin typeface="Times New Roman"/>
                <a:cs typeface="Times New Roman"/>
              </a:rPr>
              <a:t>16</a:t>
            </a:r>
            <a:endParaRPr sz="1100">
              <a:latin typeface="Times New Roman"/>
              <a:cs typeface="Times New Roman"/>
            </a:endParaRPr>
          </a:p>
          <a:p>
            <a:pPr marL="22225">
              <a:lnSpc>
                <a:spcPct val="100000"/>
              </a:lnSpc>
              <a:spcBef>
                <a:spcPts val="250"/>
              </a:spcBef>
            </a:pPr>
            <a:r>
              <a:rPr sz="1100" spc="-5" dirty="0">
                <a:latin typeface="Times New Roman"/>
                <a:cs typeface="Times New Roman"/>
              </a:rPr>
              <a:t>1</a:t>
            </a:r>
            <a:r>
              <a:rPr sz="1100" dirty="0">
                <a:latin typeface="Times New Roman"/>
                <a:cs typeface="Times New Roman"/>
              </a:rPr>
              <a:t>7</a:t>
            </a:r>
            <a:endParaRPr sz="1100">
              <a:latin typeface="Times New Roman"/>
              <a:cs typeface="Times New Roman"/>
            </a:endParaRPr>
          </a:p>
        </p:txBody>
      </p:sp>
      <p:sp>
        <p:nvSpPr>
          <p:cNvPr id="4" name="object 4"/>
          <p:cNvSpPr txBox="1"/>
          <p:nvPr/>
        </p:nvSpPr>
        <p:spPr>
          <a:xfrm>
            <a:off x="904875" y="2111672"/>
            <a:ext cx="2303145" cy="2075180"/>
          </a:xfrm>
          <a:prstGeom prst="rect">
            <a:avLst/>
          </a:prstGeom>
        </p:spPr>
        <p:txBody>
          <a:bodyPr vert="horz" wrap="square" lIns="0" tIns="53975" rIns="0" bIns="0" rtlCol="0">
            <a:spAutoFit/>
          </a:bodyPr>
          <a:lstStyle/>
          <a:p>
            <a:pPr marL="12700">
              <a:lnSpc>
                <a:spcPct val="100000"/>
              </a:lnSpc>
              <a:spcBef>
                <a:spcPts val="425"/>
              </a:spcBef>
            </a:pPr>
            <a:r>
              <a:rPr sz="1400" b="1" spc="-5" dirty="0">
                <a:latin typeface="Times New Roman"/>
                <a:cs typeface="Times New Roman"/>
              </a:rPr>
              <a:t>USER </a:t>
            </a:r>
            <a:r>
              <a:rPr sz="1400" b="1" spc="-20" dirty="0">
                <a:latin typeface="Times New Roman"/>
                <a:cs typeface="Times New Roman"/>
              </a:rPr>
              <a:t>INTERFACE</a:t>
            </a:r>
            <a:r>
              <a:rPr sz="1400" b="1" spc="-45" dirty="0">
                <a:latin typeface="Times New Roman"/>
                <a:cs typeface="Times New Roman"/>
              </a:rPr>
              <a:t> </a:t>
            </a:r>
            <a:r>
              <a:rPr sz="1400" b="1" spc="-5" dirty="0">
                <a:latin typeface="Times New Roman"/>
                <a:cs typeface="Times New Roman"/>
              </a:rPr>
              <a:t>DESIGN</a:t>
            </a:r>
            <a:endParaRPr sz="14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Login</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Sign</a:t>
            </a:r>
            <a:r>
              <a:rPr sz="1100" spc="-10" dirty="0">
                <a:latin typeface="Times New Roman"/>
                <a:cs typeface="Times New Roman"/>
              </a:rPr>
              <a:t> </a:t>
            </a:r>
            <a:r>
              <a:rPr sz="1100" spc="-5" dirty="0">
                <a:latin typeface="Times New Roman"/>
                <a:cs typeface="Times New Roman"/>
              </a:rPr>
              <a:t>Up</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Home</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Admin</a:t>
            </a:r>
            <a:r>
              <a:rPr sz="1100" spc="-10" dirty="0">
                <a:latin typeface="Times New Roman"/>
                <a:cs typeface="Times New Roman"/>
              </a:rPr>
              <a:t> </a:t>
            </a:r>
            <a:r>
              <a:rPr sz="1100" spc="-5" dirty="0">
                <a:latin typeface="Times New Roman"/>
                <a:cs typeface="Times New Roman"/>
              </a:rPr>
              <a:t>Panel</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Problem</a:t>
            </a:r>
            <a:r>
              <a:rPr sz="1100" spc="-10" dirty="0">
                <a:latin typeface="Times New Roman"/>
                <a:cs typeface="Times New Roman"/>
              </a:rPr>
              <a:t> </a:t>
            </a:r>
            <a:r>
              <a:rPr sz="1100" spc="-5" dirty="0">
                <a:latin typeface="Times New Roman"/>
                <a:cs typeface="Times New Roman"/>
              </a:rPr>
              <a:t>Set</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Problem</a:t>
            </a:r>
            <a:r>
              <a:rPr sz="1100" spc="-10" dirty="0">
                <a:latin typeface="Times New Roman"/>
                <a:cs typeface="Times New Roman"/>
              </a:rPr>
              <a:t> </a:t>
            </a:r>
            <a:r>
              <a:rPr sz="1100" spc="-5" dirty="0">
                <a:latin typeface="Times New Roman"/>
                <a:cs typeface="Times New Roman"/>
              </a:rPr>
              <a:t>page</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Problem</a:t>
            </a:r>
            <a:r>
              <a:rPr sz="1100" spc="-10" dirty="0">
                <a:latin typeface="Times New Roman"/>
                <a:cs typeface="Times New Roman"/>
              </a:rPr>
              <a:t> </a:t>
            </a:r>
            <a:r>
              <a:rPr sz="1100" spc="-5" dirty="0">
                <a:latin typeface="Times New Roman"/>
                <a:cs typeface="Times New Roman"/>
              </a:rPr>
              <a:t>Overview</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Contest</a:t>
            </a:r>
            <a:endParaRPr sz="1100">
              <a:latin typeface="Times New Roman"/>
              <a:cs typeface="Times New Roman"/>
            </a:endParaRPr>
          </a:p>
          <a:p>
            <a:pPr marL="469900" lvl="1" indent="-228600">
              <a:lnSpc>
                <a:spcPct val="100000"/>
              </a:lnSpc>
              <a:spcBef>
                <a:spcPts val="250"/>
              </a:spcBef>
              <a:buAutoNum type="arabicPeriod"/>
              <a:tabLst>
                <a:tab pos="469900" algn="l"/>
              </a:tabLst>
            </a:pPr>
            <a:r>
              <a:rPr sz="1100" spc="-5" dirty="0">
                <a:latin typeface="Times New Roman"/>
                <a:cs typeface="Times New Roman"/>
              </a:rPr>
              <a:t>Live</a:t>
            </a:r>
            <a:r>
              <a:rPr sz="1100" spc="-10" dirty="0">
                <a:latin typeface="Times New Roman"/>
                <a:cs typeface="Times New Roman"/>
              </a:rPr>
              <a:t> </a:t>
            </a:r>
            <a:r>
              <a:rPr sz="1100" spc="-5" dirty="0">
                <a:latin typeface="Times New Roman"/>
                <a:cs typeface="Times New Roman"/>
              </a:rPr>
              <a:t>Rank</a:t>
            </a:r>
            <a:endParaRPr sz="1100">
              <a:latin typeface="Times New Roman"/>
              <a:cs typeface="Times New Roman"/>
            </a:endParaRPr>
          </a:p>
        </p:txBody>
      </p:sp>
      <p:sp>
        <p:nvSpPr>
          <p:cNvPr id="5" name="object 5"/>
          <p:cNvSpPr txBox="1"/>
          <p:nvPr/>
        </p:nvSpPr>
        <p:spPr>
          <a:xfrm>
            <a:off x="6804126" y="2366817"/>
            <a:ext cx="165100" cy="3415029"/>
          </a:xfrm>
          <a:prstGeom prst="rect">
            <a:avLst/>
          </a:prstGeom>
        </p:spPr>
        <p:txBody>
          <a:bodyPr vert="horz" wrap="square" lIns="0" tIns="44450" rIns="0" bIns="0" rtlCol="0">
            <a:spAutoFit/>
          </a:bodyPr>
          <a:lstStyle/>
          <a:p>
            <a:pPr marL="12700">
              <a:lnSpc>
                <a:spcPct val="100000"/>
              </a:lnSpc>
              <a:spcBef>
                <a:spcPts val="350"/>
              </a:spcBef>
            </a:pPr>
            <a:r>
              <a:rPr sz="1100" spc="-5" dirty="0">
                <a:latin typeface="Times New Roman"/>
                <a:cs typeface="Times New Roman"/>
              </a:rPr>
              <a:t>1</a:t>
            </a:r>
            <a:r>
              <a:rPr sz="1100" dirty="0">
                <a:latin typeface="Times New Roman"/>
                <a:cs typeface="Times New Roman"/>
              </a:rPr>
              <a:t>8</a:t>
            </a:r>
            <a:endParaRPr sz="1100">
              <a:latin typeface="Times New Roman"/>
              <a:cs typeface="Times New Roman"/>
            </a:endParaRPr>
          </a:p>
          <a:p>
            <a:pPr marL="12700">
              <a:lnSpc>
                <a:spcPct val="100000"/>
              </a:lnSpc>
              <a:spcBef>
                <a:spcPts val="250"/>
              </a:spcBef>
            </a:pPr>
            <a:r>
              <a:rPr sz="1100" spc="-5" dirty="0">
                <a:latin typeface="Times New Roman"/>
                <a:cs typeface="Times New Roman"/>
              </a:rPr>
              <a:t>1</a:t>
            </a:r>
            <a:r>
              <a:rPr sz="1100" dirty="0">
                <a:latin typeface="Times New Roman"/>
                <a:cs typeface="Times New Roman"/>
              </a:rPr>
              <a:t>9</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0</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1</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2</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3</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4</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5</a:t>
            </a:r>
            <a:endParaRPr sz="1100">
              <a:latin typeface="Times New Roman"/>
              <a:cs typeface="Times New Roman"/>
            </a:endParaRPr>
          </a:p>
          <a:p>
            <a:pPr marL="12700">
              <a:lnSpc>
                <a:spcPct val="100000"/>
              </a:lnSpc>
              <a:spcBef>
                <a:spcPts val="245"/>
              </a:spcBef>
            </a:pPr>
            <a:r>
              <a:rPr sz="1100" spc="-5" dirty="0">
                <a:latin typeface="Times New Roman"/>
                <a:cs typeface="Times New Roman"/>
              </a:rPr>
              <a:t>2</a:t>
            </a:r>
            <a:r>
              <a:rPr sz="1100" dirty="0">
                <a:latin typeface="Times New Roman"/>
                <a:cs typeface="Times New Roman"/>
              </a:rPr>
              <a:t>6</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7</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8</a:t>
            </a:r>
            <a:endParaRPr sz="1100">
              <a:latin typeface="Times New Roman"/>
              <a:cs typeface="Times New Roman"/>
            </a:endParaRPr>
          </a:p>
          <a:p>
            <a:pPr marL="12700">
              <a:lnSpc>
                <a:spcPct val="100000"/>
              </a:lnSpc>
              <a:spcBef>
                <a:spcPts val="250"/>
              </a:spcBef>
            </a:pPr>
            <a:r>
              <a:rPr sz="1100" spc="-5" dirty="0">
                <a:latin typeface="Times New Roman"/>
                <a:cs typeface="Times New Roman"/>
              </a:rPr>
              <a:t>2</a:t>
            </a:r>
            <a:r>
              <a:rPr sz="1100" dirty="0">
                <a:latin typeface="Times New Roman"/>
                <a:cs typeface="Times New Roman"/>
              </a:rPr>
              <a:t>9</a:t>
            </a:r>
            <a:endParaRPr sz="1100">
              <a:latin typeface="Times New Roman"/>
              <a:cs typeface="Times New Roman"/>
            </a:endParaRPr>
          </a:p>
          <a:p>
            <a:pPr marL="12700">
              <a:lnSpc>
                <a:spcPct val="100000"/>
              </a:lnSpc>
              <a:spcBef>
                <a:spcPts val="250"/>
              </a:spcBef>
            </a:pPr>
            <a:r>
              <a:rPr sz="1100" spc="-5" dirty="0">
                <a:latin typeface="Times New Roman"/>
                <a:cs typeface="Times New Roman"/>
              </a:rPr>
              <a:t>3</a:t>
            </a:r>
            <a:r>
              <a:rPr sz="1100" dirty="0">
                <a:latin typeface="Times New Roman"/>
                <a:cs typeface="Times New Roman"/>
              </a:rPr>
              <a:t>0</a:t>
            </a:r>
            <a:endParaRPr sz="1100">
              <a:latin typeface="Times New Roman"/>
              <a:cs typeface="Times New Roman"/>
            </a:endParaRPr>
          </a:p>
          <a:p>
            <a:pPr marL="12700">
              <a:lnSpc>
                <a:spcPct val="100000"/>
              </a:lnSpc>
              <a:spcBef>
                <a:spcPts val="250"/>
              </a:spcBef>
            </a:pPr>
            <a:r>
              <a:rPr sz="1100" spc="-5" dirty="0">
                <a:latin typeface="Times New Roman"/>
                <a:cs typeface="Times New Roman"/>
              </a:rPr>
              <a:t>3</a:t>
            </a:r>
            <a:r>
              <a:rPr sz="1100" dirty="0">
                <a:latin typeface="Times New Roman"/>
                <a:cs typeface="Times New Roman"/>
              </a:rPr>
              <a:t>1</a:t>
            </a:r>
            <a:endParaRPr sz="1100">
              <a:latin typeface="Times New Roman"/>
              <a:cs typeface="Times New Roman"/>
            </a:endParaRPr>
          </a:p>
          <a:p>
            <a:pPr marL="12700">
              <a:lnSpc>
                <a:spcPct val="100000"/>
              </a:lnSpc>
              <a:spcBef>
                <a:spcPts val="250"/>
              </a:spcBef>
            </a:pPr>
            <a:r>
              <a:rPr sz="1100" spc="-5" dirty="0">
                <a:latin typeface="Times New Roman"/>
                <a:cs typeface="Times New Roman"/>
              </a:rPr>
              <a:t>3</a:t>
            </a:r>
            <a:r>
              <a:rPr sz="1100" dirty="0">
                <a:latin typeface="Times New Roman"/>
                <a:cs typeface="Times New Roman"/>
              </a:rPr>
              <a:t>2</a:t>
            </a:r>
            <a:endParaRPr sz="1100">
              <a:latin typeface="Times New Roman"/>
              <a:cs typeface="Times New Roman"/>
            </a:endParaRPr>
          </a:p>
          <a:p>
            <a:pPr marL="12700">
              <a:lnSpc>
                <a:spcPct val="100000"/>
              </a:lnSpc>
              <a:spcBef>
                <a:spcPts val="250"/>
              </a:spcBef>
            </a:pPr>
            <a:r>
              <a:rPr sz="1100" spc="-5" dirty="0">
                <a:latin typeface="Times New Roman"/>
                <a:cs typeface="Times New Roman"/>
              </a:rPr>
              <a:t>3</a:t>
            </a:r>
            <a:r>
              <a:rPr sz="1100" dirty="0">
                <a:latin typeface="Times New Roman"/>
                <a:cs typeface="Times New Roman"/>
              </a:rPr>
              <a:t>3</a:t>
            </a:r>
            <a:endParaRPr sz="1100">
              <a:latin typeface="Times New Roman"/>
              <a:cs typeface="Times New Roman"/>
            </a:endParaRPr>
          </a:p>
          <a:p>
            <a:pPr marL="12700">
              <a:lnSpc>
                <a:spcPct val="100000"/>
              </a:lnSpc>
              <a:spcBef>
                <a:spcPts val="250"/>
              </a:spcBef>
            </a:pPr>
            <a:r>
              <a:rPr sz="1100" spc="-5" dirty="0">
                <a:latin typeface="Times New Roman"/>
                <a:cs typeface="Times New Roman"/>
              </a:rPr>
              <a:t>3</a:t>
            </a:r>
            <a:r>
              <a:rPr sz="1100" dirty="0">
                <a:latin typeface="Times New Roman"/>
                <a:cs typeface="Times New Roman"/>
              </a:rPr>
              <a:t>4</a:t>
            </a:r>
            <a:endParaRPr sz="1100">
              <a:latin typeface="Times New Roman"/>
              <a:cs typeface="Times New Roman"/>
            </a:endParaRPr>
          </a:p>
        </p:txBody>
      </p:sp>
      <p:sp>
        <p:nvSpPr>
          <p:cNvPr id="6" name="object 6"/>
          <p:cNvSpPr txBox="1"/>
          <p:nvPr/>
        </p:nvSpPr>
        <p:spPr>
          <a:xfrm>
            <a:off x="1133475" y="4161200"/>
            <a:ext cx="1529715" cy="1620520"/>
          </a:xfrm>
          <a:prstGeom prst="rect">
            <a:avLst/>
          </a:prstGeom>
        </p:spPr>
        <p:txBody>
          <a:bodyPr vert="horz" wrap="square" lIns="0" tIns="44450" rIns="0" bIns="0" rtlCol="0">
            <a:spAutoFit/>
          </a:bodyPr>
          <a:lstStyle/>
          <a:p>
            <a:pPr marL="469900" lvl="1" indent="-457200">
              <a:lnSpc>
                <a:spcPct val="100000"/>
              </a:lnSpc>
              <a:spcBef>
                <a:spcPts val="350"/>
              </a:spcBef>
              <a:buAutoNum type="arabicPeriod" startAt="10"/>
              <a:tabLst>
                <a:tab pos="469265" algn="l"/>
                <a:tab pos="469900" algn="l"/>
              </a:tabLst>
            </a:pPr>
            <a:r>
              <a:rPr sz="1100" spc="-5" dirty="0">
                <a:latin typeface="Times New Roman"/>
                <a:cs typeface="Times New Roman"/>
              </a:rPr>
              <a:t>Profile</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5" dirty="0">
                <a:latin typeface="Times New Roman"/>
                <a:cs typeface="Times New Roman"/>
              </a:rPr>
              <a:t>Update</a:t>
            </a:r>
            <a:r>
              <a:rPr sz="1100" spc="-20" dirty="0">
                <a:latin typeface="Times New Roman"/>
                <a:cs typeface="Times New Roman"/>
              </a:rPr>
              <a:t> </a:t>
            </a:r>
            <a:r>
              <a:rPr sz="1100" spc="-5" dirty="0">
                <a:latin typeface="Times New Roman"/>
                <a:cs typeface="Times New Roman"/>
              </a:rPr>
              <a:t>Profile</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5" dirty="0">
                <a:latin typeface="Times New Roman"/>
                <a:cs typeface="Times New Roman"/>
              </a:rPr>
              <a:t>Other OJ</a:t>
            </a:r>
            <a:r>
              <a:rPr sz="1100" spc="-70" dirty="0">
                <a:latin typeface="Times New Roman"/>
                <a:cs typeface="Times New Roman"/>
              </a:rPr>
              <a:t> </a:t>
            </a:r>
            <a:r>
              <a:rPr sz="1100" spc="-5" dirty="0">
                <a:latin typeface="Times New Roman"/>
                <a:cs typeface="Times New Roman"/>
              </a:rPr>
              <a:t>Statistics</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10" dirty="0">
                <a:latin typeface="Times New Roman"/>
                <a:cs typeface="Times New Roman"/>
              </a:rPr>
              <a:t>Tutorial</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5" dirty="0">
                <a:latin typeface="Times New Roman"/>
                <a:cs typeface="Times New Roman"/>
              </a:rPr>
              <a:t>Updates</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25" dirty="0">
                <a:latin typeface="Times New Roman"/>
                <a:cs typeface="Times New Roman"/>
              </a:rPr>
              <a:t>Todo</a:t>
            </a:r>
            <a:r>
              <a:rPr sz="1100" spc="-15" dirty="0">
                <a:latin typeface="Times New Roman"/>
                <a:cs typeface="Times New Roman"/>
              </a:rPr>
              <a:t> </a:t>
            </a:r>
            <a:r>
              <a:rPr sz="1100" spc="-5" dirty="0">
                <a:latin typeface="Times New Roman"/>
                <a:cs typeface="Times New Roman"/>
              </a:rPr>
              <a:t>List</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5" dirty="0">
                <a:latin typeface="Times New Roman"/>
                <a:cs typeface="Times New Roman"/>
              </a:rPr>
              <a:t>Contact</a:t>
            </a:r>
            <a:r>
              <a:rPr sz="1100" spc="-15" dirty="0">
                <a:latin typeface="Times New Roman"/>
                <a:cs typeface="Times New Roman"/>
              </a:rPr>
              <a:t> </a:t>
            </a:r>
            <a:r>
              <a:rPr sz="1100" spc="-5" dirty="0">
                <a:latin typeface="Times New Roman"/>
                <a:cs typeface="Times New Roman"/>
              </a:rPr>
              <a:t>Us</a:t>
            </a:r>
            <a:endParaRPr sz="1100">
              <a:latin typeface="Times New Roman"/>
              <a:cs typeface="Times New Roman"/>
            </a:endParaRPr>
          </a:p>
          <a:p>
            <a:pPr marL="469900" lvl="1" indent="-457200">
              <a:lnSpc>
                <a:spcPct val="100000"/>
              </a:lnSpc>
              <a:spcBef>
                <a:spcPts val="250"/>
              </a:spcBef>
              <a:buAutoNum type="arabicPeriod" startAt="10"/>
              <a:tabLst>
                <a:tab pos="469265" algn="l"/>
                <a:tab pos="469900" algn="l"/>
              </a:tabLst>
            </a:pPr>
            <a:r>
              <a:rPr sz="1100" spc="-5" dirty="0">
                <a:latin typeface="Times New Roman"/>
                <a:cs typeface="Times New Roman"/>
              </a:rPr>
              <a:t>About</a:t>
            </a:r>
            <a:r>
              <a:rPr sz="1100" spc="-15" dirty="0">
                <a:latin typeface="Times New Roman"/>
                <a:cs typeface="Times New Roman"/>
              </a:rPr>
              <a:t> </a:t>
            </a:r>
            <a:r>
              <a:rPr sz="1100" spc="-5" dirty="0">
                <a:latin typeface="Times New Roman"/>
                <a:cs typeface="Times New Roman"/>
              </a:rPr>
              <a:t>Us</a:t>
            </a:r>
            <a:endParaRPr sz="1100">
              <a:latin typeface="Times New Roman"/>
              <a:cs typeface="Times New Roman"/>
            </a:endParaRPr>
          </a:p>
        </p:txBody>
      </p:sp>
      <p:sp>
        <p:nvSpPr>
          <p:cNvPr id="7" name="object 7"/>
          <p:cNvSpPr txBox="1"/>
          <p:nvPr/>
        </p:nvSpPr>
        <p:spPr>
          <a:xfrm>
            <a:off x="904875" y="6001718"/>
            <a:ext cx="1420495" cy="1376680"/>
          </a:xfrm>
          <a:prstGeom prst="rect">
            <a:avLst/>
          </a:prstGeom>
        </p:spPr>
        <p:txBody>
          <a:bodyPr vert="horz" wrap="square" lIns="0" tIns="12700" rIns="0" bIns="0" rtlCol="0">
            <a:spAutoFit/>
          </a:bodyPr>
          <a:lstStyle/>
          <a:p>
            <a:pPr marL="12700">
              <a:lnSpc>
                <a:spcPct val="100000"/>
              </a:lnSpc>
              <a:spcBef>
                <a:spcPts val="100"/>
              </a:spcBef>
            </a:pPr>
            <a:r>
              <a:rPr sz="1400" b="1" spc="-10" dirty="0">
                <a:latin typeface="Times New Roman"/>
                <a:cs typeface="Times New Roman"/>
              </a:rPr>
              <a:t>TOOLS</a:t>
            </a:r>
            <a:r>
              <a:rPr sz="1400" b="1" spc="-95" dirty="0">
                <a:latin typeface="Times New Roman"/>
                <a:cs typeface="Times New Roman"/>
              </a:rPr>
              <a:t> </a:t>
            </a:r>
            <a:r>
              <a:rPr sz="1400" b="1" spc="-5" dirty="0">
                <a:latin typeface="Times New Roman"/>
                <a:cs typeface="Times New Roman"/>
              </a:rPr>
              <a:t>USED</a:t>
            </a:r>
            <a:endParaRPr sz="1400">
              <a:latin typeface="Times New Roman"/>
              <a:cs typeface="Times New Roman"/>
            </a:endParaRPr>
          </a:p>
          <a:p>
            <a:pPr marL="294640" lvl="1" indent="-245110">
              <a:lnSpc>
                <a:spcPct val="100000"/>
              </a:lnSpc>
              <a:spcBef>
                <a:spcPts val="30"/>
              </a:spcBef>
              <a:buAutoNum type="arabicPeriod"/>
              <a:tabLst>
                <a:tab pos="295275" algn="l"/>
              </a:tabLst>
            </a:pPr>
            <a:r>
              <a:rPr sz="1100" spc="-5" dirty="0">
                <a:latin typeface="Times New Roman"/>
                <a:cs typeface="Times New Roman"/>
              </a:rPr>
              <a:t>Overview</a:t>
            </a:r>
            <a:endParaRPr sz="1100">
              <a:latin typeface="Times New Roman"/>
              <a:cs typeface="Times New Roman"/>
            </a:endParaRPr>
          </a:p>
          <a:p>
            <a:pPr marL="403225" lvl="2" indent="-228600">
              <a:lnSpc>
                <a:spcPts val="1295"/>
              </a:lnSpc>
              <a:spcBef>
                <a:spcPts val="525"/>
              </a:spcBef>
              <a:buFont typeface="Arial"/>
              <a:buChar char="●"/>
              <a:tabLst>
                <a:tab pos="402590" algn="l"/>
                <a:tab pos="403225" algn="l"/>
              </a:tabLst>
            </a:pPr>
            <a:r>
              <a:rPr sz="1100" spc="-5" dirty="0">
                <a:latin typeface="Times New Roman"/>
                <a:cs typeface="Times New Roman"/>
              </a:rPr>
              <a:t>Hardware</a:t>
            </a:r>
            <a:endParaRPr sz="1100">
              <a:latin typeface="Times New Roman"/>
              <a:cs typeface="Times New Roman"/>
            </a:endParaRPr>
          </a:p>
          <a:p>
            <a:pPr marL="403225" lvl="2" indent="-228600">
              <a:lnSpc>
                <a:spcPts val="1270"/>
              </a:lnSpc>
              <a:buFont typeface="Arial"/>
              <a:buChar char="●"/>
              <a:tabLst>
                <a:tab pos="402590" algn="l"/>
                <a:tab pos="403225" algn="l"/>
              </a:tabLst>
            </a:pPr>
            <a:r>
              <a:rPr sz="1100" spc="-5" dirty="0">
                <a:latin typeface="Times New Roman"/>
                <a:cs typeface="Times New Roman"/>
              </a:rPr>
              <a:t>Operating</a:t>
            </a:r>
            <a:r>
              <a:rPr sz="1100" spc="-65" dirty="0">
                <a:latin typeface="Times New Roman"/>
                <a:cs typeface="Times New Roman"/>
              </a:rPr>
              <a:t> </a:t>
            </a:r>
            <a:r>
              <a:rPr sz="1100" spc="-5" dirty="0">
                <a:latin typeface="Times New Roman"/>
                <a:cs typeface="Times New Roman"/>
              </a:rPr>
              <a:t>System</a:t>
            </a:r>
            <a:endParaRPr sz="1100">
              <a:latin typeface="Times New Roman"/>
              <a:cs typeface="Times New Roman"/>
            </a:endParaRPr>
          </a:p>
          <a:p>
            <a:pPr marL="403225" lvl="2" indent="-228600">
              <a:lnSpc>
                <a:spcPts val="1270"/>
              </a:lnSpc>
              <a:buFont typeface="Arial"/>
              <a:buChar char="●"/>
              <a:tabLst>
                <a:tab pos="402590" algn="l"/>
                <a:tab pos="403225" algn="l"/>
              </a:tabLst>
            </a:pPr>
            <a:r>
              <a:rPr sz="1100" spc="-5" dirty="0">
                <a:latin typeface="Times New Roman"/>
                <a:cs typeface="Times New Roman"/>
              </a:rPr>
              <a:t>Sofware</a:t>
            </a:r>
            <a:endParaRPr sz="1100">
              <a:latin typeface="Times New Roman"/>
              <a:cs typeface="Times New Roman"/>
            </a:endParaRPr>
          </a:p>
          <a:p>
            <a:pPr marL="403225" lvl="2" indent="-228600">
              <a:lnSpc>
                <a:spcPts val="1295"/>
              </a:lnSpc>
              <a:buFont typeface="Arial"/>
              <a:buChar char="●"/>
              <a:tabLst>
                <a:tab pos="402590" algn="l"/>
                <a:tab pos="403225" algn="l"/>
              </a:tabLst>
            </a:pPr>
            <a:r>
              <a:rPr sz="1100" spc="-5" dirty="0">
                <a:latin typeface="Times New Roman"/>
                <a:cs typeface="Times New Roman"/>
              </a:rPr>
              <a:t>Language</a:t>
            </a:r>
            <a:endParaRPr sz="1100">
              <a:latin typeface="Times New Roman"/>
              <a:cs typeface="Times New Roman"/>
            </a:endParaRPr>
          </a:p>
          <a:p>
            <a:pPr marL="294640" lvl="1" indent="-245110">
              <a:lnSpc>
                <a:spcPct val="100000"/>
              </a:lnSpc>
              <a:spcBef>
                <a:spcPts val="635"/>
              </a:spcBef>
              <a:buAutoNum type="arabicPeriod"/>
              <a:tabLst>
                <a:tab pos="295275" algn="l"/>
              </a:tabLst>
            </a:pPr>
            <a:r>
              <a:rPr sz="1100" spc="-5" dirty="0">
                <a:latin typeface="Times New Roman"/>
                <a:cs typeface="Times New Roman"/>
              </a:rPr>
              <a:t>Compatibility</a:t>
            </a:r>
            <a:endParaRPr sz="1100">
              <a:latin typeface="Times New Roman"/>
              <a:cs typeface="Times New Roman"/>
            </a:endParaRPr>
          </a:p>
        </p:txBody>
      </p:sp>
      <p:sp>
        <p:nvSpPr>
          <p:cNvPr id="8" name="object 8"/>
          <p:cNvSpPr txBox="1"/>
          <p:nvPr/>
        </p:nvSpPr>
        <p:spPr>
          <a:xfrm>
            <a:off x="6794601" y="6152301"/>
            <a:ext cx="165100" cy="1226185"/>
          </a:xfrm>
          <a:prstGeom prst="rect">
            <a:avLst/>
          </a:prstGeom>
        </p:spPr>
        <p:txBody>
          <a:bodyPr vert="horz" wrap="square" lIns="0" tIns="79375" rIns="0" bIns="0" rtlCol="0">
            <a:spAutoFit/>
          </a:bodyPr>
          <a:lstStyle/>
          <a:p>
            <a:pPr marL="12700">
              <a:lnSpc>
                <a:spcPct val="100000"/>
              </a:lnSpc>
              <a:spcBef>
                <a:spcPts val="625"/>
              </a:spcBef>
            </a:pPr>
            <a:r>
              <a:rPr sz="1100" spc="-5" dirty="0">
                <a:latin typeface="Times New Roman"/>
                <a:cs typeface="Times New Roman"/>
              </a:rPr>
              <a:t>3</a:t>
            </a:r>
            <a:r>
              <a:rPr sz="1100" dirty="0">
                <a:latin typeface="Times New Roman"/>
                <a:cs typeface="Times New Roman"/>
              </a:rPr>
              <a:t>5</a:t>
            </a:r>
            <a:endParaRPr sz="1100">
              <a:latin typeface="Times New Roman"/>
              <a:cs typeface="Times New Roman"/>
            </a:endParaRPr>
          </a:p>
          <a:p>
            <a:pPr marL="12700">
              <a:lnSpc>
                <a:spcPts val="1295"/>
              </a:lnSpc>
              <a:spcBef>
                <a:spcPts val="525"/>
              </a:spcBef>
            </a:pPr>
            <a:r>
              <a:rPr sz="1100" spc="-5" dirty="0">
                <a:latin typeface="Times New Roman"/>
                <a:cs typeface="Times New Roman"/>
              </a:rPr>
              <a:t>3</a:t>
            </a:r>
            <a:r>
              <a:rPr sz="1100" dirty="0">
                <a:latin typeface="Times New Roman"/>
                <a:cs typeface="Times New Roman"/>
              </a:rPr>
              <a:t>5</a:t>
            </a:r>
            <a:endParaRPr sz="1100">
              <a:latin typeface="Times New Roman"/>
              <a:cs typeface="Times New Roman"/>
            </a:endParaRPr>
          </a:p>
          <a:p>
            <a:pPr marL="12700">
              <a:lnSpc>
                <a:spcPts val="1270"/>
              </a:lnSpc>
            </a:pPr>
            <a:r>
              <a:rPr sz="1100" spc="-5" dirty="0">
                <a:latin typeface="Times New Roman"/>
                <a:cs typeface="Times New Roman"/>
              </a:rPr>
              <a:t>3</a:t>
            </a:r>
            <a:r>
              <a:rPr sz="1100" dirty="0">
                <a:latin typeface="Times New Roman"/>
                <a:cs typeface="Times New Roman"/>
              </a:rPr>
              <a:t>5</a:t>
            </a:r>
            <a:endParaRPr sz="1100">
              <a:latin typeface="Times New Roman"/>
              <a:cs typeface="Times New Roman"/>
            </a:endParaRPr>
          </a:p>
          <a:p>
            <a:pPr marL="12700">
              <a:lnSpc>
                <a:spcPts val="1270"/>
              </a:lnSpc>
            </a:pPr>
            <a:r>
              <a:rPr sz="1100" spc="-5" dirty="0">
                <a:latin typeface="Times New Roman"/>
                <a:cs typeface="Times New Roman"/>
              </a:rPr>
              <a:t>3</a:t>
            </a:r>
            <a:r>
              <a:rPr sz="1100" dirty="0">
                <a:latin typeface="Times New Roman"/>
                <a:cs typeface="Times New Roman"/>
              </a:rPr>
              <a:t>5</a:t>
            </a:r>
            <a:endParaRPr sz="1100">
              <a:latin typeface="Times New Roman"/>
              <a:cs typeface="Times New Roman"/>
            </a:endParaRPr>
          </a:p>
          <a:p>
            <a:pPr marL="12700">
              <a:lnSpc>
                <a:spcPts val="1295"/>
              </a:lnSpc>
            </a:pPr>
            <a:r>
              <a:rPr sz="1100" spc="-5" dirty="0">
                <a:latin typeface="Times New Roman"/>
                <a:cs typeface="Times New Roman"/>
              </a:rPr>
              <a:t>3</a:t>
            </a:r>
            <a:r>
              <a:rPr sz="1100" dirty="0">
                <a:latin typeface="Times New Roman"/>
                <a:cs typeface="Times New Roman"/>
              </a:rPr>
              <a:t>5</a:t>
            </a:r>
            <a:endParaRPr sz="1100">
              <a:latin typeface="Times New Roman"/>
              <a:cs typeface="Times New Roman"/>
            </a:endParaRPr>
          </a:p>
          <a:p>
            <a:pPr marL="12700">
              <a:lnSpc>
                <a:spcPct val="100000"/>
              </a:lnSpc>
              <a:spcBef>
                <a:spcPts val="635"/>
              </a:spcBef>
            </a:pPr>
            <a:r>
              <a:rPr sz="1100" spc="-5" dirty="0">
                <a:latin typeface="Times New Roman"/>
                <a:cs typeface="Times New Roman"/>
              </a:rPr>
              <a:t>3</a:t>
            </a:r>
            <a:r>
              <a:rPr sz="1100" dirty="0">
                <a:latin typeface="Times New Roman"/>
                <a:cs typeface="Times New Roman"/>
              </a:rPr>
              <a:t>5</a:t>
            </a:r>
            <a:endParaRPr sz="1100">
              <a:latin typeface="Times New Roman"/>
              <a:cs typeface="Times New Roman"/>
            </a:endParaRPr>
          </a:p>
        </p:txBody>
      </p:sp>
      <p:sp>
        <p:nvSpPr>
          <p:cNvPr id="9" name="object 9"/>
          <p:cNvSpPr txBox="1"/>
          <p:nvPr/>
        </p:nvSpPr>
        <p:spPr>
          <a:xfrm>
            <a:off x="904875" y="7502655"/>
            <a:ext cx="1379855" cy="806450"/>
          </a:xfrm>
          <a:prstGeom prst="rect">
            <a:avLst/>
          </a:prstGeom>
        </p:spPr>
        <p:txBody>
          <a:bodyPr vert="horz" wrap="square" lIns="0" tIns="17780" rIns="0" bIns="0" rtlCol="0">
            <a:spAutoFit/>
          </a:bodyPr>
          <a:lstStyle/>
          <a:p>
            <a:pPr marL="12700" marR="5080">
              <a:lnSpc>
                <a:spcPct val="121100"/>
              </a:lnSpc>
              <a:spcBef>
                <a:spcPts val="140"/>
              </a:spcBef>
            </a:pPr>
            <a:r>
              <a:rPr sz="1400" b="1" spc="-5" dirty="0">
                <a:latin typeface="Times New Roman"/>
                <a:cs typeface="Times New Roman"/>
              </a:rPr>
              <a:t>FUTURE</a:t>
            </a:r>
            <a:r>
              <a:rPr sz="1400" b="1" spc="-110" dirty="0">
                <a:latin typeface="Times New Roman"/>
                <a:cs typeface="Times New Roman"/>
              </a:rPr>
              <a:t> </a:t>
            </a:r>
            <a:r>
              <a:rPr sz="1400" b="1" spc="-5" dirty="0">
                <a:latin typeface="Times New Roman"/>
                <a:cs typeface="Times New Roman"/>
              </a:rPr>
              <a:t>WORK  CONCLUSION  REFERENCES</a:t>
            </a:r>
            <a:endParaRPr sz="1400">
              <a:latin typeface="Times New Roman"/>
              <a:cs typeface="Times New Roman"/>
            </a:endParaRPr>
          </a:p>
        </p:txBody>
      </p:sp>
      <p:sp>
        <p:nvSpPr>
          <p:cNvPr id="10" name="object 10"/>
          <p:cNvSpPr txBox="1"/>
          <p:nvPr/>
        </p:nvSpPr>
        <p:spPr>
          <a:xfrm>
            <a:off x="6794601" y="7495035"/>
            <a:ext cx="165100" cy="806450"/>
          </a:xfrm>
          <a:prstGeom prst="rect">
            <a:avLst/>
          </a:prstGeom>
        </p:spPr>
        <p:txBody>
          <a:bodyPr vert="horz" wrap="square" lIns="0" tIns="108585" rIns="0" bIns="0" rtlCol="0">
            <a:spAutoFit/>
          </a:bodyPr>
          <a:lstStyle/>
          <a:p>
            <a:pPr marL="12700">
              <a:lnSpc>
                <a:spcPct val="100000"/>
              </a:lnSpc>
              <a:spcBef>
                <a:spcPts val="855"/>
              </a:spcBef>
            </a:pPr>
            <a:r>
              <a:rPr sz="1100" spc="-5" dirty="0">
                <a:latin typeface="Times New Roman"/>
                <a:cs typeface="Times New Roman"/>
              </a:rPr>
              <a:t>3</a:t>
            </a:r>
            <a:r>
              <a:rPr sz="1100" dirty="0">
                <a:latin typeface="Times New Roman"/>
                <a:cs typeface="Times New Roman"/>
              </a:rPr>
              <a:t>6</a:t>
            </a:r>
            <a:endParaRPr sz="1100">
              <a:latin typeface="Times New Roman"/>
              <a:cs typeface="Times New Roman"/>
            </a:endParaRPr>
          </a:p>
          <a:p>
            <a:pPr marL="12700">
              <a:lnSpc>
                <a:spcPct val="100000"/>
              </a:lnSpc>
              <a:spcBef>
                <a:spcPts val="755"/>
              </a:spcBef>
            </a:pPr>
            <a:r>
              <a:rPr sz="1100" spc="-5" dirty="0">
                <a:latin typeface="Times New Roman"/>
                <a:cs typeface="Times New Roman"/>
              </a:rPr>
              <a:t>3</a:t>
            </a:r>
            <a:r>
              <a:rPr sz="1100" dirty="0">
                <a:latin typeface="Times New Roman"/>
                <a:cs typeface="Times New Roman"/>
              </a:rPr>
              <a:t>7</a:t>
            </a:r>
            <a:endParaRPr sz="1100">
              <a:latin typeface="Times New Roman"/>
              <a:cs typeface="Times New Roman"/>
            </a:endParaRPr>
          </a:p>
          <a:p>
            <a:pPr marL="12700">
              <a:lnSpc>
                <a:spcPct val="100000"/>
              </a:lnSpc>
              <a:spcBef>
                <a:spcPts val="675"/>
              </a:spcBef>
            </a:pPr>
            <a:r>
              <a:rPr sz="1100" spc="-5" dirty="0">
                <a:latin typeface="Times New Roman"/>
                <a:cs typeface="Times New Roman"/>
              </a:rPr>
              <a:t>3</a:t>
            </a:r>
            <a:r>
              <a:rPr sz="1100" dirty="0">
                <a:latin typeface="Times New Roman"/>
                <a:cs typeface="Times New Roman"/>
              </a:rPr>
              <a:t>8</a:t>
            </a:r>
            <a:endParaRPr sz="1100">
              <a:latin typeface="Times New Roman"/>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733675" y="924620"/>
            <a:ext cx="1727200"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a:cs typeface="Times New Roman"/>
              </a:rPr>
              <a:t>Acknowledgment</a:t>
            </a:r>
            <a:endParaRPr sz="1800">
              <a:latin typeface="Times New Roman"/>
              <a:cs typeface="Times New Roman"/>
            </a:endParaRPr>
          </a:p>
        </p:txBody>
      </p:sp>
      <p:sp>
        <p:nvSpPr>
          <p:cNvPr id="3" name="object 3"/>
          <p:cNvSpPr txBox="1"/>
          <p:nvPr/>
        </p:nvSpPr>
        <p:spPr>
          <a:xfrm>
            <a:off x="904875" y="1820279"/>
            <a:ext cx="6142355" cy="1033144"/>
          </a:xfrm>
          <a:prstGeom prst="rect">
            <a:avLst/>
          </a:prstGeom>
        </p:spPr>
        <p:txBody>
          <a:bodyPr vert="horz" wrap="square" lIns="0" tIns="12700" rIns="0" bIns="0" rtlCol="0">
            <a:spAutoFit/>
          </a:bodyPr>
          <a:lstStyle/>
          <a:p>
            <a:pPr marL="12700" marR="5080" algn="just">
              <a:lnSpc>
                <a:spcPct val="110200"/>
              </a:lnSpc>
              <a:spcBef>
                <a:spcPts val="100"/>
              </a:spcBef>
            </a:pPr>
            <a:r>
              <a:rPr sz="1200" dirty="0">
                <a:latin typeface="Times New Roman"/>
                <a:cs typeface="Times New Roman"/>
              </a:rPr>
              <a:t>First of all, </a:t>
            </a:r>
            <a:r>
              <a:rPr lang="en-US" sz="1200" dirty="0" smtClean="0">
                <a:latin typeface="Times New Roman"/>
                <a:cs typeface="Times New Roman"/>
              </a:rPr>
              <a:t>I am</a:t>
            </a:r>
            <a:r>
              <a:rPr sz="1200" dirty="0" smtClean="0">
                <a:latin typeface="Times New Roman"/>
                <a:cs typeface="Times New Roman"/>
              </a:rPr>
              <a:t> </a:t>
            </a:r>
            <a:r>
              <a:rPr sz="1200" dirty="0">
                <a:latin typeface="Times New Roman"/>
                <a:cs typeface="Times New Roman"/>
              </a:rPr>
              <a:t>very grateful to the Almighty Allah for his </a:t>
            </a:r>
            <a:r>
              <a:rPr sz="1200" spc="-15" dirty="0">
                <a:latin typeface="Times New Roman"/>
                <a:cs typeface="Times New Roman"/>
              </a:rPr>
              <a:t>mercy. </a:t>
            </a:r>
            <a:r>
              <a:rPr lang="en-US" sz="1200" spc="-50" dirty="0" smtClean="0">
                <a:latin typeface="Times New Roman"/>
                <a:cs typeface="Times New Roman"/>
              </a:rPr>
              <a:t>I am</a:t>
            </a:r>
            <a:r>
              <a:rPr sz="1200" dirty="0" smtClean="0">
                <a:latin typeface="Times New Roman"/>
                <a:cs typeface="Times New Roman"/>
              </a:rPr>
              <a:t> </a:t>
            </a:r>
            <a:r>
              <a:rPr sz="1200" dirty="0">
                <a:latin typeface="Times New Roman"/>
                <a:cs typeface="Times New Roman"/>
              </a:rPr>
              <a:t>highly grateful to </a:t>
            </a:r>
            <a:r>
              <a:rPr lang="en-US" sz="1200" dirty="0" smtClean="0">
                <a:latin typeface="Times New Roman"/>
                <a:cs typeface="Times New Roman"/>
              </a:rPr>
              <a:t>my</a:t>
            </a:r>
            <a:r>
              <a:rPr sz="1200" dirty="0" smtClean="0">
                <a:latin typeface="Times New Roman"/>
                <a:cs typeface="Times New Roman"/>
              </a:rPr>
              <a:t>  </a:t>
            </a:r>
            <a:r>
              <a:rPr sz="1200" dirty="0">
                <a:latin typeface="Times New Roman"/>
                <a:cs typeface="Times New Roman"/>
              </a:rPr>
              <a:t>supervisor </a:t>
            </a:r>
            <a:r>
              <a:rPr sz="1200" spc="-25" dirty="0">
                <a:latin typeface="Times New Roman"/>
                <a:cs typeface="Times New Roman"/>
              </a:rPr>
              <a:t>Mr. </a:t>
            </a:r>
            <a:r>
              <a:rPr sz="1200" dirty="0">
                <a:latin typeface="Times New Roman"/>
                <a:cs typeface="Times New Roman"/>
              </a:rPr>
              <a:t>Pranta Sarker for his guidance as well as for providing necessary suggestions  regarding the project and also for the support in completing the </a:t>
            </a:r>
            <a:r>
              <a:rPr lang="en-US" sz="1200" dirty="0" smtClean="0">
                <a:latin typeface="Times New Roman"/>
                <a:cs typeface="Times New Roman"/>
              </a:rPr>
              <a:t>full</a:t>
            </a:r>
            <a:r>
              <a:rPr sz="1200" dirty="0" smtClean="0">
                <a:latin typeface="Times New Roman"/>
                <a:cs typeface="Times New Roman"/>
              </a:rPr>
              <a:t> </a:t>
            </a:r>
            <a:r>
              <a:rPr sz="1200" dirty="0">
                <a:latin typeface="Times New Roman"/>
                <a:cs typeface="Times New Roman"/>
              </a:rPr>
              <a:t>of the project. </a:t>
            </a:r>
            <a:r>
              <a:rPr sz="1200" spc="-50" dirty="0">
                <a:latin typeface="Times New Roman"/>
                <a:cs typeface="Times New Roman"/>
              </a:rPr>
              <a:t>We </a:t>
            </a:r>
            <a:r>
              <a:rPr sz="1200" dirty="0">
                <a:latin typeface="Times New Roman"/>
                <a:cs typeface="Times New Roman"/>
              </a:rPr>
              <a:t>would  like to express our gratitude towards the authors of the resources available on the internet </a:t>
            </a:r>
            <a:r>
              <a:rPr sz="1200">
                <a:latin typeface="Times New Roman"/>
                <a:cs typeface="Times New Roman"/>
              </a:rPr>
              <a:t>from </a:t>
            </a:r>
            <a:r>
              <a:rPr sz="1200" smtClean="0">
                <a:latin typeface="Times New Roman"/>
                <a:cs typeface="Times New Roman"/>
              </a:rPr>
              <a:t>which </a:t>
            </a:r>
            <a:r>
              <a:rPr sz="1200" dirty="0">
                <a:latin typeface="Times New Roman"/>
                <a:cs typeface="Times New Roman"/>
              </a:rPr>
              <a:t>we have learned and have taken help for our</a:t>
            </a:r>
            <a:r>
              <a:rPr sz="1200" spc="-15" dirty="0">
                <a:latin typeface="Times New Roman"/>
                <a:cs typeface="Times New Roman"/>
              </a:rPr>
              <a:t> </a:t>
            </a:r>
            <a:r>
              <a:rPr sz="1200" dirty="0">
                <a:latin typeface="Times New Roman"/>
                <a:cs typeface="Times New Roman"/>
              </a:rPr>
              <a:t>project.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067050" y="882927"/>
            <a:ext cx="1114425" cy="330200"/>
          </a:xfrm>
          <a:prstGeom prst="rect">
            <a:avLst/>
          </a:prstGeom>
        </p:spPr>
        <p:txBody>
          <a:bodyPr vert="horz" wrap="square" lIns="0" tIns="12700" rIns="0" bIns="0" rtlCol="0">
            <a:spAutoFit/>
          </a:bodyPr>
          <a:lstStyle/>
          <a:p>
            <a:pPr marL="12700">
              <a:lnSpc>
                <a:spcPct val="100000"/>
              </a:lnSpc>
              <a:spcBef>
                <a:spcPts val="100"/>
              </a:spcBef>
            </a:pPr>
            <a:r>
              <a:rPr sz="2000" b="1" spc="-5" dirty="0">
                <a:latin typeface="Times New Roman"/>
                <a:cs typeface="Times New Roman"/>
              </a:rPr>
              <a:t>Chapter</a:t>
            </a:r>
            <a:r>
              <a:rPr sz="2000" b="1" spc="-114" dirty="0">
                <a:latin typeface="Times New Roman"/>
                <a:cs typeface="Times New Roman"/>
              </a:rPr>
              <a:t> </a:t>
            </a:r>
            <a:r>
              <a:rPr sz="2000" b="1" dirty="0">
                <a:latin typeface="Times New Roman"/>
                <a:cs typeface="Times New Roman"/>
              </a:rPr>
              <a:t>1</a:t>
            </a:r>
            <a:endParaRPr sz="2000">
              <a:latin typeface="Times New Roman"/>
              <a:cs typeface="Times New Roman"/>
            </a:endParaRPr>
          </a:p>
        </p:txBody>
      </p:sp>
      <p:sp>
        <p:nvSpPr>
          <p:cNvPr id="3" name="object 3"/>
          <p:cNvSpPr txBox="1"/>
          <p:nvPr/>
        </p:nvSpPr>
        <p:spPr>
          <a:xfrm>
            <a:off x="904875" y="1473628"/>
            <a:ext cx="6140450" cy="6687600"/>
          </a:xfrm>
          <a:prstGeom prst="rect">
            <a:avLst/>
          </a:prstGeom>
        </p:spPr>
        <p:txBody>
          <a:bodyPr vert="horz" wrap="square" lIns="0" tIns="12700" rIns="0" bIns="0" rtlCol="0">
            <a:spAutoFit/>
          </a:bodyPr>
          <a:lstStyle/>
          <a:p>
            <a:pPr marL="1774825">
              <a:lnSpc>
                <a:spcPct val="100000"/>
              </a:lnSpc>
              <a:spcBef>
                <a:spcPts val="100"/>
              </a:spcBef>
            </a:pPr>
            <a:r>
              <a:rPr sz="1800" b="1" dirty="0">
                <a:latin typeface="Times New Roman"/>
                <a:cs typeface="Times New Roman"/>
              </a:rPr>
              <a:t>INTRODUCTION</a:t>
            </a:r>
            <a:endParaRPr sz="1800" dirty="0">
              <a:latin typeface="Times New Roman"/>
              <a:cs typeface="Times New Roman"/>
            </a:endParaRPr>
          </a:p>
          <a:p>
            <a:pPr marL="12700" marR="10795" algn="just">
              <a:lnSpc>
                <a:spcPct val="143700"/>
              </a:lnSpc>
              <a:spcBef>
                <a:spcPts val="800"/>
              </a:spcBef>
            </a:pPr>
            <a:r>
              <a:rPr lang="en-US" sz="1200" dirty="0" smtClean="0">
                <a:latin typeface="Times New Roman"/>
                <a:cs typeface="Times New Roman"/>
              </a:rPr>
              <a:t>He &amp; She Mart is an e-commerce site where has some important parts which is be very convenient to purchase a product for a user. Admin can add and delete products. There are no physical market places and the entire process and selling goods, take place online or electronically. User can cart more than one product what they preferred.</a:t>
            </a:r>
          </a:p>
          <a:p>
            <a:pPr marL="12700" marR="10795" algn="just">
              <a:lnSpc>
                <a:spcPct val="143700"/>
              </a:lnSpc>
              <a:spcBef>
                <a:spcPts val="800"/>
              </a:spcBef>
            </a:pPr>
            <a:endParaRPr sz="1200" dirty="0">
              <a:latin typeface="Times New Roman"/>
              <a:cs typeface="Times New Roman"/>
            </a:endParaRPr>
          </a:p>
          <a:p>
            <a:pPr>
              <a:lnSpc>
                <a:spcPct val="100000"/>
              </a:lnSpc>
            </a:pPr>
            <a:endParaRPr sz="1300" dirty="0">
              <a:latin typeface="Times New Roman"/>
              <a:cs typeface="Times New Roman"/>
            </a:endParaRPr>
          </a:p>
          <a:p>
            <a:pPr>
              <a:lnSpc>
                <a:spcPct val="100000"/>
              </a:lnSpc>
              <a:spcBef>
                <a:spcPts val="35"/>
              </a:spcBef>
            </a:pPr>
            <a:endParaRPr sz="1500" dirty="0">
              <a:latin typeface="Times New Roman"/>
              <a:cs typeface="Times New Roman"/>
            </a:endParaRPr>
          </a:p>
          <a:p>
            <a:pPr marL="307975" lvl="1" indent="-295275">
              <a:lnSpc>
                <a:spcPct val="100000"/>
              </a:lnSpc>
              <a:buAutoNum type="arabicPeriod"/>
              <a:tabLst>
                <a:tab pos="307975" algn="l"/>
              </a:tabLst>
            </a:pPr>
            <a:r>
              <a:rPr sz="1400" b="1" spc="-5" dirty="0">
                <a:latin typeface="Times New Roman"/>
                <a:cs typeface="Times New Roman"/>
              </a:rPr>
              <a:t>Objective</a:t>
            </a:r>
            <a:endParaRPr sz="1400" dirty="0">
              <a:latin typeface="Times New Roman"/>
              <a:cs typeface="Times New Roman"/>
            </a:endParaRPr>
          </a:p>
          <a:p>
            <a:pPr lvl="1">
              <a:lnSpc>
                <a:spcPct val="100000"/>
              </a:lnSpc>
              <a:spcBef>
                <a:spcPts val="30"/>
              </a:spcBef>
              <a:buFont typeface="Times New Roman"/>
              <a:buAutoNum type="arabicPeriod"/>
            </a:pPr>
            <a:endParaRPr sz="1200" dirty="0">
              <a:latin typeface="Times New Roman"/>
              <a:cs typeface="Times New Roman"/>
            </a:endParaRPr>
          </a:p>
          <a:p>
            <a:pPr marL="12700" marR="5080" algn="just">
              <a:lnSpc>
                <a:spcPct val="143700"/>
              </a:lnSpc>
            </a:pPr>
            <a:r>
              <a:rPr lang="en-US" sz="1200" dirty="0" smtClean="0">
                <a:latin typeface="Times New Roman"/>
                <a:cs typeface="Times New Roman"/>
              </a:rPr>
              <a:t>Increasing sales volume is the primary goal of every business, and this factor is affected by various factors. So, getting a reliable solution for not decreasing sales is E-commerce. It is because you are constantly gaining customers online when you appear on the top search results. It is only possible when your business is running on an E-commerce platform. So, the ultimate solution to increase sales is E-commerce.</a:t>
            </a:r>
            <a:endParaRPr sz="1300" dirty="0" smtClean="0">
              <a:latin typeface="Times New Roman"/>
              <a:cs typeface="Times New Roman"/>
            </a:endParaRPr>
          </a:p>
          <a:p>
            <a:pPr>
              <a:lnSpc>
                <a:spcPct val="100000"/>
              </a:lnSpc>
              <a:spcBef>
                <a:spcPts val="40"/>
              </a:spcBef>
            </a:pPr>
            <a:endParaRPr sz="1000" dirty="0">
              <a:latin typeface="Times New Roman"/>
              <a:cs typeface="Times New Roman"/>
            </a:endParaRPr>
          </a:p>
          <a:p>
            <a:pPr marL="307975" lvl="1" indent="-295275">
              <a:lnSpc>
                <a:spcPct val="100000"/>
              </a:lnSpc>
              <a:buAutoNum type="arabicPeriod" startAt="2"/>
              <a:tabLst>
                <a:tab pos="307975" algn="l"/>
              </a:tabLst>
            </a:pPr>
            <a:r>
              <a:rPr sz="1400" b="1" spc="-5" dirty="0">
                <a:latin typeface="Times New Roman"/>
                <a:cs typeface="Times New Roman"/>
              </a:rPr>
              <a:t>Drawbacks of the existing</a:t>
            </a:r>
            <a:r>
              <a:rPr sz="1400" b="1" spc="-10" dirty="0">
                <a:latin typeface="Times New Roman"/>
                <a:cs typeface="Times New Roman"/>
              </a:rPr>
              <a:t> </a:t>
            </a:r>
            <a:r>
              <a:rPr sz="1400" b="1" spc="-5" dirty="0">
                <a:latin typeface="Times New Roman"/>
                <a:cs typeface="Times New Roman"/>
              </a:rPr>
              <a:t>system</a:t>
            </a:r>
            <a:endParaRPr sz="1400" dirty="0">
              <a:latin typeface="Times New Roman"/>
              <a:cs typeface="Times New Roman"/>
            </a:endParaRPr>
          </a:p>
          <a:p>
            <a:pPr lvl="1">
              <a:lnSpc>
                <a:spcPct val="100000"/>
              </a:lnSpc>
              <a:spcBef>
                <a:spcPts val="40"/>
              </a:spcBef>
              <a:buFont typeface="Times New Roman"/>
              <a:buAutoNum type="arabicPeriod" startAt="2"/>
            </a:pPr>
            <a:endParaRPr sz="1750" dirty="0">
              <a:latin typeface="Times New Roman"/>
              <a:cs typeface="Times New Roman"/>
            </a:endParaRPr>
          </a:p>
          <a:p>
            <a:pPr marL="403225" lvl="2" indent="-228600">
              <a:lnSpc>
                <a:spcPct val="100000"/>
              </a:lnSpc>
              <a:buAutoNum type="arabicPeriod"/>
              <a:tabLst>
                <a:tab pos="403225" algn="l"/>
              </a:tabLst>
            </a:pPr>
            <a:r>
              <a:rPr sz="1200" dirty="0" smtClean="0">
                <a:latin typeface="Times New Roman"/>
                <a:cs typeface="Times New Roman"/>
              </a:rPr>
              <a:t>T</a:t>
            </a:r>
            <a:r>
              <a:rPr lang="en-US" sz="1200" dirty="0" smtClean="0">
                <a:latin typeface="Times New Roman"/>
                <a:cs typeface="Times New Roman"/>
              </a:rPr>
              <a:t>here are already very well known 6-7 e commerce sites on internet. User may feel uncomfortable in my system comparing to the existing popular e commerce site as those are heavily used.</a:t>
            </a:r>
          </a:p>
          <a:p>
            <a:pPr marL="403225" lvl="2" indent="-228600">
              <a:lnSpc>
                <a:spcPct val="100000"/>
              </a:lnSpc>
              <a:spcBef>
                <a:spcPts val="630"/>
              </a:spcBef>
              <a:buAutoNum type="arabicPeriod" startAt="2"/>
              <a:tabLst>
                <a:tab pos="403225" algn="l"/>
              </a:tabLst>
            </a:pPr>
            <a:r>
              <a:rPr lang="en-US" sz="1200" spc="-50" dirty="0" smtClean="0">
                <a:latin typeface="Times New Roman"/>
                <a:cs typeface="Times New Roman"/>
              </a:rPr>
              <a:t>If I consider my  project with special branches like products categories, branding categories user may get the such opportunities. </a:t>
            </a:r>
            <a:endParaRPr sz="1200" dirty="0">
              <a:latin typeface="Times New Roman"/>
              <a:cs typeface="Times New Roman"/>
            </a:endParaRPr>
          </a:p>
          <a:p>
            <a:pPr marL="403225" marR="154305" lvl="2" indent="-228600">
              <a:lnSpc>
                <a:spcPct val="143700"/>
              </a:lnSpc>
              <a:spcBef>
                <a:spcPts val="5"/>
              </a:spcBef>
              <a:buAutoNum type="arabicPeriod" startAt="3"/>
              <a:tabLst>
                <a:tab pos="403225" algn="l"/>
              </a:tabLst>
            </a:pPr>
            <a:r>
              <a:rPr sz="1200" dirty="0">
                <a:latin typeface="Times New Roman"/>
                <a:cs typeface="Times New Roman"/>
              </a:rPr>
              <a:t>Using two APIs from </a:t>
            </a:r>
            <a:r>
              <a:rPr sz="1200" spc="-45" dirty="0">
                <a:latin typeface="Times New Roman"/>
                <a:cs typeface="Times New Roman"/>
              </a:rPr>
              <a:t>UVa </a:t>
            </a:r>
            <a:r>
              <a:rPr sz="1200" dirty="0">
                <a:latin typeface="Times New Roman"/>
                <a:cs typeface="Times New Roman"/>
              </a:rPr>
              <a:t>&amp; Codeforces in our system causes slow loading and opening</a:t>
            </a:r>
            <a:r>
              <a:rPr sz="1200" spc="-60" dirty="0">
                <a:latin typeface="Times New Roman"/>
                <a:cs typeface="Times New Roman"/>
              </a:rPr>
              <a:t> </a:t>
            </a:r>
            <a:r>
              <a:rPr sz="1200" dirty="0">
                <a:latin typeface="Times New Roman"/>
                <a:cs typeface="Times New Roman"/>
              </a:rPr>
              <a:t>of  the</a:t>
            </a:r>
            <a:r>
              <a:rPr sz="1200" spc="-5" dirty="0">
                <a:latin typeface="Times New Roman"/>
                <a:cs typeface="Times New Roman"/>
              </a:rPr>
              <a:t> </a:t>
            </a:r>
            <a:r>
              <a:rPr sz="1200" dirty="0">
                <a:latin typeface="Times New Roman"/>
                <a:cs typeface="Times New Roman"/>
              </a:rPr>
              <a:t>webpage.</a:t>
            </a:r>
          </a:p>
          <a:p>
            <a:pPr marL="403225" marR="195580" lvl="2" indent="-228600">
              <a:lnSpc>
                <a:spcPct val="143700"/>
              </a:lnSpc>
              <a:buAutoNum type="arabicPeriod" startAt="3"/>
              <a:tabLst>
                <a:tab pos="403225" algn="l"/>
              </a:tabLst>
            </a:pPr>
            <a:r>
              <a:rPr sz="1200" dirty="0">
                <a:latin typeface="Times New Roman"/>
                <a:cs typeface="Times New Roman"/>
              </a:rPr>
              <a:t>As this is a special-purpose web application so definitely all classes of internet users</a:t>
            </a:r>
            <a:r>
              <a:rPr sz="1200" spc="-100" dirty="0">
                <a:latin typeface="Times New Roman"/>
                <a:cs typeface="Times New Roman"/>
              </a:rPr>
              <a:t> </a:t>
            </a:r>
            <a:r>
              <a:rPr sz="1200" spc="-5" dirty="0">
                <a:latin typeface="Times New Roman"/>
                <a:cs typeface="Times New Roman"/>
              </a:rPr>
              <a:t>won’t  </a:t>
            </a:r>
            <a:r>
              <a:rPr sz="1200" dirty="0">
                <a:latin typeface="Times New Roman"/>
                <a:cs typeface="Times New Roman"/>
              </a:rPr>
              <a:t>use this. </a:t>
            </a:r>
            <a:r>
              <a:rPr sz="1200" spc="-50" dirty="0">
                <a:latin typeface="Times New Roman"/>
                <a:cs typeface="Times New Roman"/>
              </a:rPr>
              <a:t>We </a:t>
            </a:r>
            <a:r>
              <a:rPr sz="1200" dirty="0">
                <a:latin typeface="Times New Roman"/>
                <a:cs typeface="Times New Roman"/>
              </a:rPr>
              <a:t>are only </a:t>
            </a:r>
            <a:r>
              <a:rPr sz="1200" spc="-5" dirty="0">
                <a:latin typeface="Times New Roman"/>
                <a:cs typeface="Times New Roman"/>
              </a:rPr>
              <a:t>targeting </a:t>
            </a:r>
            <a:r>
              <a:rPr sz="1200" dirty="0">
                <a:latin typeface="Times New Roman"/>
                <a:cs typeface="Times New Roman"/>
              </a:rPr>
              <a:t>people from programming</a:t>
            </a:r>
            <a:r>
              <a:rPr sz="1200" spc="30" dirty="0">
                <a:latin typeface="Times New Roman"/>
                <a:cs typeface="Times New Roman"/>
              </a:rPr>
              <a:t> </a:t>
            </a:r>
            <a:r>
              <a:rPr sz="1200" dirty="0">
                <a:latin typeface="Times New Roman"/>
                <a:cs typeface="Times New Roman"/>
              </a:rPr>
              <a:t>backgrounds.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154CC"/>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1418</TotalTime>
  <Words>3056</Words>
  <Application>Microsoft Office PowerPoint</Application>
  <PresentationFormat>Custom</PresentationFormat>
  <Paragraphs>535</Paragraphs>
  <Slides>46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AoyagiKouzanFontT</vt:lpstr>
      <vt:lpstr>Arial</vt:lpstr>
      <vt:lpstr>Calibri</vt:lpstr>
      <vt:lpstr>Times New Roman</vt:lpstr>
      <vt:lpstr>Office Theme</vt:lpstr>
      <vt:lpstr>North East University Bangladesh Department of Computer Science and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Report(CSE-400)</dc:title>
  <cp:lastModifiedBy>User</cp:lastModifiedBy>
  <cp:revision>54</cp:revision>
  <dcterms:created xsi:type="dcterms:W3CDTF">2021-06-13T15:12:27Z</dcterms:created>
  <dcterms:modified xsi:type="dcterms:W3CDTF">2022-01-19T21:55:45Z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2021-06-13T00:00:00Z</vt:filetime>
  </property>
</Properties>
</file>